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84" r:id="rId2"/>
    <p:sldId id="266" r:id="rId3"/>
    <p:sldId id="291" r:id="rId4"/>
    <p:sldId id="256" r:id="rId5"/>
    <p:sldId id="258" r:id="rId6"/>
    <p:sldId id="267" r:id="rId7"/>
    <p:sldId id="288" r:id="rId8"/>
    <p:sldId id="260" r:id="rId9"/>
    <p:sldId id="269" r:id="rId10"/>
    <p:sldId id="275" r:id="rId11"/>
    <p:sldId id="281" r:id="rId12"/>
    <p:sldId id="262" r:id="rId13"/>
    <p:sldId id="278" r:id="rId14"/>
    <p:sldId id="289" r:id="rId15"/>
    <p:sldId id="257" r:id="rId16"/>
    <p:sldId id="279" r:id="rId17"/>
    <p:sldId id="265" r:id="rId18"/>
    <p:sldId id="271" r:id="rId19"/>
    <p:sldId id="273" r:id="rId20"/>
    <p:sldId id="294" r:id="rId21"/>
    <p:sldId id="285" r:id="rId22"/>
    <p:sldId id="293" r:id="rId23"/>
    <p:sldId id="264" r:id="rId24"/>
    <p:sldId id="276" r:id="rId25"/>
    <p:sldId id="295" r:id="rId26"/>
    <p:sldId id="280" r:id="rId27"/>
    <p:sldId id="296" r:id="rId28"/>
    <p:sldId id="270" r:id="rId29"/>
    <p:sldId id="297" r:id="rId30"/>
    <p:sldId id="298" r:id="rId31"/>
    <p:sldId id="299" r:id="rId32"/>
    <p:sldId id="300" r:id="rId33"/>
    <p:sldId id="301" r:id="rId34"/>
    <p:sldId id="268" r:id="rId35"/>
    <p:sldId id="302" r:id="rId36"/>
    <p:sldId id="303" r:id="rId37"/>
    <p:sldId id="304" r:id="rId38"/>
    <p:sldId id="305"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Montserrat Semi-Bold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75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07A88-39E9-4E44-9630-C181469DE90C}"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3DA09-83CA-4AF3-9F6F-1CBEB5A14209}" type="slidenum">
              <a:rPr lang="en-US" smtClean="0"/>
              <a:t>‹#›</a:t>
            </a:fld>
            <a:endParaRPr lang="en-US"/>
          </a:p>
        </p:txBody>
      </p:sp>
    </p:spTree>
    <p:extLst>
      <p:ext uri="{BB962C8B-B14F-4D97-AF65-F5344CB8AC3E}">
        <p14:creationId xmlns:p14="http://schemas.microsoft.com/office/powerpoint/2010/main" val="92633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4</a:t>
            </a:fld>
            <a:endParaRPr lang="en-US"/>
          </a:p>
        </p:txBody>
      </p:sp>
    </p:spTree>
    <p:extLst>
      <p:ext uri="{BB962C8B-B14F-4D97-AF65-F5344CB8AC3E}">
        <p14:creationId xmlns:p14="http://schemas.microsoft.com/office/powerpoint/2010/main" val="240567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33</a:t>
            </a:fld>
            <a:endParaRPr lang="en-US"/>
          </a:p>
        </p:txBody>
      </p:sp>
    </p:spTree>
    <p:extLst>
      <p:ext uri="{BB962C8B-B14F-4D97-AF65-F5344CB8AC3E}">
        <p14:creationId xmlns:p14="http://schemas.microsoft.com/office/powerpoint/2010/main" val="238872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3" Type="http://schemas.openxmlformats.org/officeDocument/2006/relationships/image" Target="../media/image98.svg"/><Relationship Id="rId3" Type="http://schemas.openxmlformats.org/officeDocument/2006/relationships/image" Target="../media/image57.svg"/><Relationship Id="rId7" Type="http://schemas.openxmlformats.org/officeDocument/2006/relationships/image" Target="../media/image69.svg"/><Relationship Id="rId2" Type="http://schemas.openxmlformats.org/officeDocument/2006/relationships/image" Target="../media/image4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9.svg"/><Relationship Id="rId15" Type="http://schemas.openxmlformats.org/officeDocument/2006/relationships/image" Target="../media/image100.svg"/><Relationship Id="rId4" Type="http://schemas.openxmlformats.org/officeDocument/2006/relationships/image" Target="../media/image42.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svg"/><Relationship Id="rId7" Type="http://schemas.openxmlformats.org/officeDocument/2006/relationships/image" Target="../media/image2.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2.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svg"/><Relationship Id="rId3" Type="http://schemas.openxmlformats.org/officeDocument/2006/relationships/image" Target="../media/image53.png"/><Relationship Id="rId7" Type="http://schemas.openxmlformats.org/officeDocument/2006/relationships/image" Target="../media/image49.svg"/><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svg"/><Relationship Id="rId5" Type="http://schemas.openxmlformats.org/officeDocument/2006/relationships/image" Target="../media/image32.svg"/><Relationship Id="rId10" Type="http://schemas.openxmlformats.org/officeDocument/2006/relationships/image" Target="../media/image51.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0.sv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448555"/>
          </a:xfrm>
          <a:prstGeom prst="rect">
            <a:avLst/>
          </a:prstGeom>
        </p:spPr>
        <p:txBody>
          <a:bodyPr wrap="square" lIns="0" tIns="0" rIns="0" bIns="0" rtlCol="0" anchor="t">
            <a:spAutoFit/>
          </a:bodyPr>
          <a:lstStyle/>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CHÀO MỪNG CÁC EM</a:t>
            </a:r>
          </a:p>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ĐẾN VỚI BÀI HỌC NGÀY HÔM NAY!</a:t>
            </a:r>
            <a:endParaRPr lang="en-US" sz="7000" b="1" dirty="0">
              <a:solidFill>
                <a:srgbClr val="EFE9C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21359" y="3037500"/>
            <a:ext cx="7237454" cy="2324854"/>
          </a:xfrm>
          <a:prstGeom prst="rect">
            <a:avLst/>
          </a:prstGeom>
        </p:spPr>
      </p:pic>
      <p:sp>
        <p:nvSpPr>
          <p:cNvPr id="15" name="TextBox 15"/>
          <p:cNvSpPr txBox="1"/>
          <p:nvPr/>
        </p:nvSpPr>
        <p:spPr>
          <a:xfrm>
            <a:off x="10886" y="671986"/>
            <a:ext cx="18287999" cy="1006942"/>
          </a:xfrm>
          <a:prstGeom prst="rect">
            <a:avLst/>
          </a:prstGeom>
        </p:spPr>
        <p:txBody>
          <a:bodyPr wrap="square" lIns="0" tIns="0" rIns="0" bIns="0" rtlCol="0" anchor="t">
            <a:spAutoFit/>
          </a:bodyPr>
          <a:lstStyle/>
          <a:p>
            <a:pPr algn="ctr">
              <a:lnSpc>
                <a:spcPts val="8800"/>
              </a:lnSpc>
            </a:pPr>
            <a:r>
              <a:rPr lang="en-US" sz="5500" b="1" dirty="0" smtClean="0">
                <a:solidFill>
                  <a:srgbClr val="000000"/>
                </a:solidFill>
                <a:latin typeface="Arial" panose="020B0604020202020204" pitchFamily="34" charset="0"/>
                <a:cs typeface="Arial" panose="020B0604020202020204" pitchFamily="34" charset="0"/>
              </a:rPr>
              <a:t>Hệ thống thành thị của Vương quốc Phù Nam </a:t>
            </a:r>
            <a:endParaRPr lang="en-US" sz="5500" b="1" dirty="0">
              <a:solidFill>
                <a:srgbClr val="000000"/>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54509">
            <a:off x="16014533" y="7780627"/>
            <a:ext cx="2408444" cy="2123811"/>
          </a:xfrm>
          <a:prstGeom prst="rect">
            <a:avLst/>
          </a:prstGeom>
        </p:spPr>
      </p:pic>
      <p:pic>
        <p:nvPicPr>
          <p:cNvPr id="2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581106" y="1339782"/>
            <a:ext cx="441960" cy="1524000"/>
          </a:xfrm>
          <a:prstGeom prst="rect">
            <a:avLst/>
          </a:prstGeom>
        </p:spPr>
      </p:pic>
      <p:pic>
        <p:nvPicPr>
          <p:cNvPr id="22"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943306" y="1440715"/>
            <a:ext cx="441960" cy="1524000"/>
          </a:xfrm>
          <a:prstGeom prst="rect">
            <a:avLst/>
          </a:prstGeom>
        </p:spPr>
      </p:pic>
      <p:pic>
        <p:nvPicPr>
          <p:cNvPr id="23"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318206" y="1474851"/>
            <a:ext cx="441960" cy="1524000"/>
          </a:xfrm>
          <a:prstGeom prst="rect">
            <a:avLst/>
          </a:prstGeom>
        </p:spPr>
      </p:pic>
      <p:sp>
        <p:nvSpPr>
          <p:cNvPr id="24" name="Rectangle 23"/>
          <p:cNvSpPr/>
          <p:nvPr/>
        </p:nvSpPr>
        <p:spPr>
          <a:xfrm>
            <a:off x="1878559" y="3476320"/>
            <a:ext cx="6780254"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Gò Tháp (Đồng Tháp</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5000" dirty="0">
              <a:latin typeface="Arial" panose="020B0604020202020204" pitchFamily="34" charset="0"/>
              <a:cs typeface="Arial" panose="020B0604020202020204"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9612086" y="3175667"/>
            <a:ext cx="7237454" cy="2324854"/>
          </a:xfrm>
          <a:prstGeom prst="rect">
            <a:avLst/>
          </a:prstGeom>
        </p:spPr>
      </p:pic>
      <p:sp>
        <p:nvSpPr>
          <p:cNvPr id="26" name="Rectangle 25"/>
          <p:cNvSpPr/>
          <p:nvPr/>
        </p:nvSpPr>
        <p:spPr>
          <a:xfrm>
            <a:off x="10755086" y="3523683"/>
            <a:ext cx="5240537" cy="861774"/>
          </a:xfrm>
          <a:prstGeom prst="rect">
            <a:avLst/>
          </a:prstGeom>
        </p:spPr>
        <p:txBody>
          <a:bodyPr wrap="none">
            <a:spAutoFit/>
          </a:bodyPr>
          <a:lstStyle/>
          <a:p>
            <a:r>
              <a:rPr lang="nl-NL" sz="5000" dirty="0" smtClean="0">
                <a:solidFill>
                  <a:srgbClr val="000000"/>
                </a:solidFill>
                <a:latin typeface="Arial" panose="020B0604020202020204" pitchFamily="34" charset="0"/>
                <a:cs typeface="Arial" panose="020B0604020202020204" pitchFamily="34" charset="0"/>
              </a:rPr>
              <a:t>Óc Eo (An Giang)</a:t>
            </a:r>
            <a:endParaRPr lang="en-US" sz="5000" dirty="0">
              <a:latin typeface="Arial" panose="020B0604020202020204" pitchFamily="34" charset="0"/>
              <a:cs typeface="Arial" panose="020B0604020202020204" pitchFamily="34" charset="0"/>
            </a:endParaRPr>
          </a:p>
        </p:txBody>
      </p:sp>
      <p:pic>
        <p:nvPicPr>
          <p:cNvPr id="3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871302" y="5724962"/>
            <a:ext cx="7237454" cy="2324854"/>
          </a:xfrm>
          <a:prstGeom prst="rect">
            <a:avLst/>
          </a:prstGeom>
        </p:spPr>
      </p:pic>
      <p:sp>
        <p:nvSpPr>
          <p:cNvPr id="31" name="Rectangle 30"/>
          <p:cNvSpPr/>
          <p:nvPr/>
        </p:nvSpPr>
        <p:spPr>
          <a:xfrm>
            <a:off x="2288587" y="6163782"/>
            <a:ext cx="6780254"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Gò Tháp (Đồng Tháp</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5000" dirty="0">
              <a:latin typeface="Arial" panose="020B0604020202020204" pitchFamily="34" charset="0"/>
              <a:cs typeface="Arial" panose="020B0604020202020204" pitchFamily="34" charset="0"/>
            </a:endParaRPr>
          </a:p>
        </p:txBody>
      </p:sp>
      <p:pic>
        <p:nvPicPr>
          <p:cNvPr id="3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058400" y="5724962"/>
            <a:ext cx="7237454" cy="2324854"/>
          </a:xfrm>
          <a:prstGeom prst="rect">
            <a:avLst/>
          </a:prstGeom>
        </p:spPr>
      </p:pic>
      <p:sp>
        <p:nvSpPr>
          <p:cNvPr id="33" name="Rectangle 32"/>
          <p:cNvSpPr/>
          <p:nvPr/>
        </p:nvSpPr>
        <p:spPr>
          <a:xfrm>
            <a:off x="10515600" y="6163782"/>
            <a:ext cx="6841938" cy="861774"/>
          </a:xfrm>
          <a:prstGeom prst="rect">
            <a:avLst/>
          </a:prstGeom>
        </p:spPr>
        <p:txBody>
          <a:bodyPr wrap="none">
            <a:spAutoFit/>
          </a:bodyPr>
          <a:lstStyle/>
          <a:p>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Nền Chùa (Kiên Giang)</a:t>
            </a:r>
            <a:endParaRPr lang="en-US" sz="5000" dirty="0">
              <a:latin typeface="Arial" panose="020B0604020202020204" pitchFamily="34" charset="0"/>
              <a:cs typeface="Arial" panose="020B0604020202020204" pitchFamily="34" charset="0"/>
            </a:endParaRPr>
          </a:p>
        </p:txBody>
      </p:sp>
      <p:pic>
        <p:nvPicPr>
          <p:cNvPr id="3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450114" y="7982791"/>
            <a:ext cx="7237454" cy="2324854"/>
          </a:xfrm>
          <a:prstGeom prst="rect">
            <a:avLst/>
          </a:prstGeom>
        </p:spPr>
      </p:pic>
      <p:sp>
        <p:nvSpPr>
          <p:cNvPr id="35" name="Rectangle 34"/>
          <p:cNvSpPr/>
          <p:nvPr/>
        </p:nvSpPr>
        <p:spPr>
          <a:xfrm>
            <a:off x="5647872" y="8439424"/>
            <a:ext cx="6841938" cy="861774"/>
          </a:xfrm>
          <a:prstGeom prst="rect">
            <a:avLst/>
          </a:prstGeom>
        </p:spPr>
        <p:txBody>
          <a:bodyPr wrap="none">
            <a:spAutoFit/>
          </a:bodyPr>
          <a:lstStyle/>
          <a:p>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Cạnh Đền (Kiên Giang)</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par>
                                <p:cTn id="38" presetID="22" presetClass="entr" presetSubtype="4"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6" grpId="0"/>
      <p:bldP spid="31"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134" t="2225" b="8960"/>
          <a:stretch>
            <a:fillRect/>
          </a:stretch>
        </p:blipFill>
        <p:spPr>
          <a:xfrm>
            <a:off x="-395514" y="-723900"/>
            <a:ext cx="7024914" cy="11544300"/>
          </a:xfrm>
          <a:prstGeom prst="rect">
            <a:avLst/>
          </a:prstGeom>
        </p:spPr>
      </p:pic>
      <p:sp>
        <p:nvSpPr>
          <p:cNvPr id="5" name="TextBox 5"/>
          <p:cNvSpPr txBox="1"/>
          <p:nvPr/>
        </p:nvSpPr>
        <p:spPr>
          <a:xfrm>
            <a:off x="-395514" y="3252887"/>
            <a:ext cx="6709652" cy="1795363"/>
          </a:xfrm>
          <a:prstGeom prst="rect">
            <a:avLst/>
          </a:prstGeom>
        </p:spPr>
        <p:txBody>
          <a:bodyPr wrap="square" lIns="0" tIns="0" rIns="0" bIns="0" rtlCol="0" anchor="t">
            <a:spAutoFit/>
          </a:bodyPr>
          <a:lstStyle/>
          <a:p>
            <a:pPr algn="ctr">
              <a:lnSpc>
                <a:spcPts val="7000"/>
              </a:lnSpc>
            </a:pPr>
            <a:r>
              <a:rPr lang="en-US" sz="6000" b="1" dirty="0" smtClean="0">
                <a:solidFill>
                  <a:srgbClr val="F5F5EF"/>
                </a:solidFill>
                <a:latin typeface="Arial" panose="020B0604020202020204" pitchFamily="34" charset="0"/>
                <a:cs typeface="Arial" panose="020B0604020202020204" pitchFamily="34" charset="0"/>
              </a:rPr>
              <a:t>Thảo luận và </a:t>
            </a:r>
          </a:p>
          <a:p>
            <a:pPr algn="ctr">
              <a:lnSpc>
                <a:spcPts val="7000"/>
              </a:lnSpc>
            </a:pPr>
            <a:r>
              <a:rPr lang="en-US" sz="6000" b="1" dirty="0" smtClean="0">
                <a:solidFill>
                  <a:srgbClr val="F5F5EF"/>
                </a:solidFill>
                <a:latin typeface="Arial" panose="020B0604020202020204" pitchFamily="34" charset="0"/>
                <a:cs typeface="Arial" panose="020B0604020202020204" pitchFamily="34" charset="0"/>
              </a:rPr>
              <a:t>trả lời câu hỏi </a:t>
            </a:r>
            <a:endParaRPr lang="en-US" sz="6000" b="1" dirty="0">
              <a:solidFill>
                <a:srgbClr val="F5F5E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82800" y="6972300"/>
            <a:ext cx="3079185" cy="3079185"/>
          </a:xfrm>
          <a:prstGeom prst="rect">
            <a:avLst/>
          </a:prstGeom>
        </p:spPr>
      </p:pic>
      <p:sp>
        <p:nvSpPr>
          <p:cNvPr id="10" name="Rectangle 9"/>
          <p:cNvSpPr/>
          <p:nvPr/>
        </p:nvSpPr>
        <p:spPr>
          <a:xfrm>
            <a:off x="6314138" y="4914900"/>
            <a:ext cx="11766186" cy="1887696"/>
          </a:xfrm>
          <a:prstGeom prst="rect">
            <a:avLst/>
          </a:prstGeom>
        </p:spPr>
        <p:txBody>
          <a:bodyPr wrap="square">
            <a:spAutoFit/>
          </a:bodyPr>
          <a:lstStyle/>
          <a:p>
            <a:pPr algn="ctr">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trình bày quá trình phát triển </a:t>
            </a:r>
            <a:endPar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suy vong của vương quốc Phù Nam.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F4"/>
        </a:solidFill>
        <a:effectLst/>
      </p:bgPr>
    </p:bg>
    <p:spTree>
      <p:nvGrpSpPr>
        <p:cNvPr id="1" name=""/>
        <p:cNvGrpSpPr/>
        <p:nvPr/>
      </p:nvGrpSpPr>
      <p:grpSpPr>
        <a:xfrm>
          <a:off x="0" y="0"/>
          <a:ext cx="0" cy="0"/>
          <a:chOff x="0" y="0"/>
          <a:chExt cx="0" cy="0"/>
        </a:xfrm>
      </p:grpSpPr>
      <p:sp>
        <p:nvSpPr>
          <p:cNvPr id="2" name="TextBox 2"/>
          <p:cNvSpPr txBox="1"/>
          <p:nvPr/>
        </p:nvSpPr>
        <p:spPr>
          <a:xfrm>
            <a:off x="21771" y="996041"/>
            <a:ext cx="18287999" cy="1641475"/>
          </a:xfrm>
          <a:prstGeom prst="rect">
            <a:avLst/>
          </a:prstGeom>
        </p:spPr>
        <p:txBody>
          <a:bodyPr wrap="square" lIns="0" tIns="0" rIns="0" bIns="0" rtlCol="0" anchor="t">
            <a:spAutoFit/>
          </a:bodyPr>
          <a:lstStyle/>
          <a:p>
            <a:pPr algn="ctr">
              <a:lnSpc>
                <a:spcPts val="6399"/>
              </a:lnSpc>
            </a:pPr>
            <a:r>
              <a:rPr lang="en-US" sz="5000" b="1" dirty="0" smtClean="0">
                <a:solidFill>
                  <a:srgbClr val="403F3D"/>
                </a:solidFill>
                <a:latin typeface="Arial" panose="020B0604020202020204" pitchFamily="34" charset="0"/>
                <a:cs typeface="Arial" panose="020B0604020202020204" pitchFamily="34" charset="0"/>
              </a:rPr>
              <a:t>Quá trình phát triển và suy vong </a:t>
            </a:r>
          </a:p>
          <a:p>
            <a:pPr algn="ctr">
              <a:lnSpc>
                <a:spcPts val="6399"/>
              </a:lnSpc>
            </a:pPr>
            <a:r>
              <a:rPr lang="en-US" sz="5000" b="1" dirty="0" smtClean="0">
                <a:solidFill>
                  <a:srgbClr val="403F3D"/>
                </a:solidFill>
                <a:latin typeface="Arial" panose="020B0604020202020204" pitchFamily="34" charset="0"/>
                <a:cs typeface="Arial" panose="020B0604020202020204" pitchFamily="34" charset="0"/>
              </a:rPr>
              <a:t>của vương quốc Phù Nam</a:t>
            </a:r>
            <a:endParaRPr lang="en-US" sz="5000" b="1" dirty="0">
              <a:solidFill>
                <a:srgbClr val="403F3D"/>
              </a:solidFill>
              <a:latin typeface="Arial" panose="020B0604020202020204" pitchFamily="34" charset="0"/>
              <a:cs typeface="Arial" panose="020B0604020202020204" pitchFamily="34" charset="0"/>
            </a:endParaRPr>
          </a:p>
        </p:txBody>
      </p:sp>
      <p:grpSp>
        <p:nvGrpSpPr>
          <p:cNvPr id="3" name="Group 3"/>
          <p:cNvGrpSpPr/>
          <p:nvPr/>
        </p:nvGrpSpPr>
        <p:grpSpPr>
          <a:xfrm>
            <a:off x="16611600" y="17008"/>
            <a:ext cx="1069867" cy="10287000"/>
            <a:chOff x="0" y="0"/>
            <a:chExt cx="1426490" cy="13716000"/>
          </a:xfrm>
        </p:grpSpPr>
        <p:sp>
          <p:nvSpPr>
            <p:cNvPr id="4" name="AutoShape 4"/>
            <p:cNvSpPr/>
            <p:nvPr/>
          </p:nvSpPr>
          <p:spPr>
            <a:xfrm rot="-10800000">
              <a:off x="1146533" y="0"/>
              <a:ext cx="279957" cy="13716000"/>
            </a:xfrm>
            <a:prstGeom prst="rect">
              <a:avLst/>
            </a:prstGeom>
            <a:solidFill>
              <a:srgbClr val="62DBC8">
                <a:alpha val="49804"/>
              </a:srgbClr>
            </a:solidFill>
          </p:spPr>
        </p:sp>
        <p:sp>
          <p:nvSpPr>
            <p:cNvPr id="5" name="AutoShape 5"/>
            <p:cNvSpPr/>
            <p:nvPr/>
          </p:nvSpPr>
          <p:spPr>
            <a:xfrm rot="-10800000">
              <a:off x="571452" y="0"/>
              <a:ext cx="280997" cy="13716000"/>
            </a:xfrm>
            <a:prstGeom prst="rect">
              <a:avLst/>
            </a:prstGeom>
            <a:solidFill>
              <a:srgbClr val="62DBC8"/>
            </a:solidFill>
          </p:spPr>
        </p:sp>
        <p:sp>
          <p:nvSpPr>
            <p:cNvPr id="6" name="AutoShape 6"/>
            <p:cNvSpPr/>
            <p:nvPr/>
          </p:nvSpPr>
          <p:spPr>
            <a:xfrm rot="-10800000">
              <a:off x="0" y="0"/>
              <a:ext cx="278410" cy="13716000"/>
            </a:xfrm>
            <a:prstGeom prst="rect">
              <a:avLst/>
            </a:prstGeom>
            <a:solidFill>
              <a:srgbClr val="62DBC8">
                <a:alpha val="49804"/>
              </a:srgbClr>
            </a:solidFill>
          </p:spPr>
        </p:sp>
      </p:grpSp>
      <p:grpSp>
        <p:nvGrpSpPr>
          <p:cNvPr id="7" name="Group 7"/>
          <p:cNvGrpSpPr/>
          <p:nvPr/>
        </p:nvGrpSpPr>
        <p:grpSpPr>
          <a:xfrm>
            <a:off x="577922" y="2711172"/>
            <a:ext cx="16462267" cy="1810753"/>
            <a:chOff x="0" y="0"/>
            <a:chExt cx="23421643" cy="9363940"/>
          </a:xfrm>
          <a:solidFill>
            <a:schemeClr val="accent3">
              <a:lumMod val="60000"/>
              <a:lumOff val="40000"/>
            </a:schemeClr>
          </a:solidFill>
        </p:grpSpPr>
        <p:sp>
          <p:nvSpPr>
            <p:cNvPr id="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3" name="Rectangle 12"/>
          <p:cNvSpPr/>
          <p:nvPr/>
        </p:nvSpPr>
        <p:spPr>
          <a:xfrm>
            <a:off x="807296" y="2711173"/>
            <a:ext cx="16243780" cy="1810752"/>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Từ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TK II đến TK V: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Phù Nam là quốc gia phát triển nhất trong khu vực Đông Nam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Á.</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7"/>
          <p:cNvGrpSpPr/>
          <p:nvPr/>
        </p:nvGrpSpPr>
        <p:grpSpPr>
          <a:xfrm>
            <a:off x="577922" y="4768573"/>
            <a:ext cx="16462267" cy="1918972"/>
            <a:chOff x="0" y="0"/>
            <a:chExt cx="23421643" cy="9363940"/>
          </a:xfrm>
          <a:solidFill>
            <a:schemeClr val="accent3">
              <a:lumMod val="60000"/>
              <a:lumOff val="40000"/>
            </a:schemeClr>
          </a:solidFill>
        </p:grpSpPr>
        <p:sp>
          <p:nvSpPr>
            <p:cNvPr id="1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9" name="Rectangle 18"/>
          <p:cNvSpPr/>
          <p:nvPr/>
        </p:nvSpPr>
        <p:spPr>
          <a:xfrm>
            <a:off x="796408" y="4768572"/>
            <a:ext cx="16243780" cy="1810752"/>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Từ thế kỉ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III: mở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rộng lãnh thổ, nhiều lần còn chinh phục các xử lân bang.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7"/>
          <p:cNvGrpSpPr/>
          <p:nvPr/>
        </p:nvGrpSpPr>
        <p:grpSpPr>
          <a:xfrm>
            <a:off x="577921" y="6934193"/>
            <a:ext cx="16462267" cy="1129324"/>
            <a:chOff x="0" y="0"/>
            <a:chExt cx="23421643" cy="9363940"/>
          </a:xfrm>
          <a:solidFill>
            <a:schemeClr val="accent3">
              <a:lumMod val="60000"/>
              <a:lumOff val="40000"/>
            </a:schemeClr>
          </a:solidFill>
        </p:grpSpPr>
        <p:sp>
          <p:nvSpPr>
            <p:cNvPr id="21"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2" name="Rectangle 21"/>
          <p:cNvSpPr/>
          <p:nvPr/>
        </p:nvSpPr>
        <p:spPr>
          <a:xfrm>
            <a:off x="796407" y="6934192"/>
            <a:ext cx="16243780" cy="951543"/>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Thế kỉ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VI: bắt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đầu suy yếu và bị Chân Lạp thôn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tính.</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 name="Group 7"/>
          <p:cNvGrpSpPr/>
          <p:nvPr/>
        </p:nvGrpSpPr>
        <p:grpSpPr>
          <a:xfrm>
            <a:off x="577920" y="8310165"/>
            <a:ext cx="16462267" cy="1405335"/>
            <a:chOff x="0" y="0"/>
            <a:chExt cx="23421643" cy="9363940"/>
          </a:xfrm>
          <a:solidFill>
            <a:schemeClr val="accent3">
              <a:lumMod val="60000"/>
              <a:lumOff val="40000"/>
            </a:schemeClr>
          </a:solidFill>
        </p:grpSpPr>
        <p:sp>
          <p:nvSpPr>
            <p:cNvPr id="25"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6" name="Rectangle 25"/>
          <p:cNvSpPr/>
          <p:nvPr/>
        </p:nvSpPr>
        <p:spPr>
          <a:xfrm>
            <a:off x="796406" y="8310164"/>
            <a:ext cx="16243780" cy="951543"/>
          </a:xfrm>
          <a:prstGeom prst="rect">
            <a:avLst/>
          </a:prstGeom>
        </p:spPr>
        <p:txBody>
          <a:bodyPr wrap="square">
            <a:spAutoFit/>
          </a:bodyPr>
          <a:lstStyle/>
          <a:p>
            <a:pPr algn="just">
              <a:lnSpc>
                <a:spcPts val="6700"/>
              </a:lnSpc>
            </a:pPr>
            <a:r>
              <a:rPr lang="en-US" sz="5000" dirty="0">
                <a:solidFill>
                  <a:srgbClr val="000000"/>
                </a:solidFill>
                <a:ea typeface="Calibri" panose="020F0502020204030204" pitchFamily="34" charset="0"/>
                <a:cs typeface="Arial" panose="020B0604020202020204" pitchFamily="34" charset="0"/>
              </a:rPr>
              <a:t>Đ</a:t>
            </a:r>
            <a:r>
              <a:rPr lang="vi-VN" sz="5000" dirty="0" smtClean="0">
                <a:solidFill>
                  <a:srgbClr val="000000"/>
                </a:solidFill>
                <a:ea typeface="Calibri" panose="020F0502020204030204" pitchFamily="34" charset="0"/>
                <a:cs typeface="Arial" panose="020B0604020202020204" pitchFamily="34" charset="0"/>
              </a:rPr>
              <a:t>ầu </a:t>
            </a:r>
            <a:r>
              <a:rPr lang="vi-VN" sz="5000" dirty="0">
                <a:solidFill>
                  <a:srgbClr val="000000"/>
                </a:solidFill>
                <a:ea typeface="Calibri" panose="020F0502020204030204" pitchFamily="34" charset="0"/>
                <a:cs typeface="Arial" panose="020B0604020202020204" pitchFamily="34" charset="0"/>
              </a:rPr>
              <a:t>thế kỉ </a:t>
            </a:r>
            <a:r>
              <a:rPr lang="vi-VN" sz="5000" dirty="0" smtClean="0">
                <a:solidFill>
                  <a:srgbClr val="000000"/>
                </a:solidFill>
                <a:ea typeface="Calibri" panose="020F0502020204030204" pitchFamily="34" charset="0"/>
                <a:cs typeface="Arial" panose="020B0604020202020204" pitchFamily="34" charset="0"/>
              </a:rPr>
              <a:t>VII</a:t>
            </a:r>
            <a:r>
              <a:rPr lang="en-US" sz="5000" dirty="0" smtClean="0">
                <a:solidFill>
                  <a:srgbClr val="000000"/>
                </a:solidFill>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Vương quốc Phù Nam sụp đổ vào khoảng</a:t>
            </a:r>
            <a:r>
              <a:rPr lang="vi-VN" sz="5000" dirty="0" smtClean="0">
                <a:solidFill>
                  <a:srgbClr val="000000"/>
                </a:solidFill>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9" grpId="0"/>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183342" y="0"/>
            <a:ext cx="11104658" cy="10287000"/>
          </a:xfrm>
          <a:prstGeom prst="rect">
            <a:avLst/>
          </a:prstGeom>
          <a:solidFill>
            <a:srgbClr val="F3F5F0"/>
          </a:solidFill>
        </p:spPr>
      </p:sp>
      <p:sp>
        <p:nvSpPr>
          <p:cNvPr id="3" name="TextBox 3"/>
          <p:cNvSpPr txBox="1"/>
          <p:nvPr/>
        </p:nvSpPr>
        <p:spPr>
          <a:xfrm>
            <a:off x="0" y="1481132"/>
            <a:ext cx="7202149" cy="1795363"/>
          </a:xfrm>
          <a:prstGeom prst="rect">
            <a:avLst/>
          </a:prstGeom>
        </p:spPr>
        <p:txBody>
          <a:bodyPr wrap="square" lIns="0" tIns="0" rIns="0" bIns="0" rtlCol="0" anchor="t">
            <a:spAutoFit/>
          </a:bodyPr>
          <a:lstStyle/>
          <a:p>
            <a:pPr algn="ctr">
              <a:lnSpc>
                <a:spcPts val="7000"/>
              </a:lnSpc>
            </a:pPr>
            <a:r>
              <a:rPr lang="nl-NL" sz="5000" dirty="0" smtClean="0">
                <a:latin typeface="Arial" panose="020B0604020202020204" pitchFamily="34" charset="0"/>
                <a:cs typeface="Arial" panose="020B0604020202020204" pitchFamily="34" charset="0"/>
              </a:rPr>
              <a:t>Phù </a:t>
            </a:r>
            <a:r>
              <a:rPr lang="nl-NL" sz="5000" dirty="0">
                <a:latin typeface="Arial" panose="020B0604020202020204" pitchFamily="34" charset="0"/>
                <a:cs typeface="Arial" panose="020B0604020202020204" pitchFamily="34" charset="0"/>
              </a:rPr>
              <a:t>Nam lại bị suy yếu và bị xâm chiếm vì:</a:t>
            </a:r>
            <a:endParaRPr lang="en-US" sz="5000" dirty="0">
              <a:solidFill>
                <a:srgbClr val="34524F"/>
              </a:solidFill>
              <a:latin typeface="Arial" panose="020B0604020202020204" pitchFamily="34" charset="0"/>
              <a:cs typeface="Arial" panose="020B0604020202020204" pitchFamily="34" charset="0"/>
            </a:endParaRPr>
          </a:p>
        </p:txBody>
      </p:sp>
      <p:sp>
        <p:nvSpPr>
          <p:cNvPr id="10" name="Rectangle 9"/>
          <p:cNvSpPr/>
          <p:nvPr/>
        </p:nvSpPr>
        <p:spPr>
          <a:xfrm>
            <a:off x="7543800" y="3467100"/>
            <a:ext cx="10744200" cy="4580741"/>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ất </a:t>
            </a: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đai bị nhiễm mặn bởi những đợt biến tiến, </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diện </a:t>
            </a: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tích đất canh tác cũng mất </a:t>
            </a: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dần.</a:t>
            </a:r>
          </a:p>
          <a:p>
            <a:pPr marL="685800" indent="-685800" algn="just">
              <a:lnSpc>
                <a:spcPts val="7000"/>
              </a:lnSpc>
              <a:buFont typeface="Arial" panose="020B0604020202020204" pitchFamily="34" charset="0"/>
              <a:buChar char="•"/>
            </a:pPr>
            <a:r>
              <a:rPr lang="en-US" sz="5000" dirty="0" smtClean="0">
                <a:solidFill>
                  <a:schemeClr val="accent4">
                    <a:lumMod val="50000"/>
                  </a:schemeClr>
                </a:solidFill>
                <a:latin typeface="Arial" panose="020B0604020202020204" pitchFamily="34" charset="0"/>
                <a:cs typeface="Arial" panose="020B0604020202020204" pitchFamily="34" charset="0"/>
              </a:rPr>
              <a:t>T</a:t>
            </a:r>
            <a:r>
              <a:rPr lang="vi-VN" sz="5000" dirty="0" smtClean="0">
                <a:solidFill>
                  <a:schemeClr val="accent4">
                    <a:lumMod val="50000"/>
                  </a:schemeClr>
                </a:solidFill>
                <a:latin typeface="Arial" panose="020B0604020202020204" pitchFamily="34" charset="0"/>
                <a:cs typeface="Arial" panose="020B0604020202020204" pitchFamily="34" charset="0"/>
              </a:rPr>
              <a:t>uyến</a:t>
            </a:r>
            <a:r>
              <a:rPr lang="en-US" sz="5000" dirty="0" smtClean="0">
                <a:solidFill>
                  <a:schemeClr val="accent4">
                    <a:lumMod val="50000"/>
                  </a:schemeClr>
                </a:solidFill>
                <a:latin typeface="Arial" panose="020B0604020202020204" pitchFamily="34" charset="0"/>
                <a:cs typeface="Arial" panose="020B0604020202020204" pitchFamily="34" charset="0"/>
              </a:rPr>
              <a:t> </a:t>
            </a:r>
            <a:r>
              <a:rPr lang="vi-VN" sz="5000" dirty="0" smtClean="0">
                <a:solidFill>
                  <a:schemeClr val="accent4">
                    <a:lumMod val="50000"/>
                  </a:schemeClr>
                </a:solidFill>
                <a:latin typeface="Arial" panose="020B0604020202020204" pitchFamily="34" charset="0"/>
                <a:cs typeface="Arial" panose="020B0604020202020204" pitchFamily="34" charset="0"/>
              </a:rPr>
              <a:t>đường </a:t>
            </a:r>
            <a:r>
              <a:rPr lang="vi-VN" sz="5000" dirty="0">
                <a:solidFill>
                  <a:schemeClr val="accent4">
                    <a:lumMod val="50000"/>
                  </a:schemeClr>
                </a:solidFill>
                <a:latin typeface="Arial" panose="020B0604020202020204" pitchFamily="34" charset="0"/>
                <a:cs typeface="Arial" panose="020B0604020202020204" pitchFamily="34" charset="0"/>
              </a:rPr>
              <a:t>giao thương trên biển không còn đi qua Phù </a:t>
            </a:r>
            <a:r>
              <a:rPr lang="vi-VN" sz="5000" dirty="0" smtClean="0">
                <a:solidFill>
                  <a:schemeClr val="accent4">
                    <a:lumMod val="50000"/>
                  </a:schemeClr>
                </a:solidFill>
                <a:latin typeface="Arial" panose="020B0604020202020204" pitchFamily="34" charset="0"/>
                <a:cs typeface="Arial" panose="020B0604020202020204" pitchFamily="34" charset="0"/>
              </a:rPr>
              <a:t>Nam</a:t>
            </a:r>
            <a:r>
              <a:rPr lang="en-US" sz="5000" dirty="0" smtClean="0">
                <a:solidFill>
                  <a:schemeClr val="accent4">
                    <a:lumMod val="50000"/>
                  </a:schemeClr>
                </a:solidFill>
                <a:latin typeface="Arial" panose="020B0604020202020204" pitchFamily="34" charset="0"/>
                <a:cs typeface="Arial" panose="020B0604020202020204" pitchFamily="34" charset="0"/>
              </a:rPr>
              <a:t>.</a:t>
            </a:r>
            <a:endParaRPr lang="en-US" sz="5000" dirty="0">
              <a:solidFill>
                <a:schemeClr val="accent4">
                  <a:lumMod val="50000"/>
                </a:schemeClr>
              </a:solidFill>
              <a:latin typeface="Arial" panose="020B0604020202020204" pitchFamily="34" charset="0"/>
              <a:cs typeface="Arial" panose="020B0604020202020204" pitchFamily="34" charset="0"/>
            </a:endParaRPr>
          </a:p>
        </p:txBody>
      </p:sp>
      <p:pic>
        <p:nvPicPr>
          <p:cNvPr id="11" name="Picture 4" descr="An Giang: Phát hành bộ tem &amp;#39;Văn hóa Óc Eo&amp;#39; năm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71" y="3458029"/>
            <a:ext cx="6477000" cy="6638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183471" y="2737881"/>
            <a:ext cx="15123329" cy="6782140"/>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590801" y="1385684"/>
            <a:ext cx="11887200" cy="2857195"/>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3383438" y="1935973"/>
            <a:ext cx="10328727" cy="2105192"/>
          </a:xfrm>
          <a:prstGeom prst="rect">
            <a:avLst/>
          </a:prstGeom>
        </p:spPr>
        <p:txBody>
          <a:bodyPr wrap="square" lIns="0" tIns="0" rIns="0" bIns="0" rtlCol="0" anchor="t">
            <a:spAutoFit/>
          </a:bodyPr>
          <a:lstStyle/>
          <a:p>
            <a:pPr algn="ctr">
              <a:lnSpc>
                <a:spcPts val="8640"/>
              </a:lnSpc>
            </a:pPr>
            <a:r>
              <a:rPr lang="en-US" sz="6000" b="1" dirty="0" smtClean="0">
                <a:solidFill>
                  <a:srgbClr val="000000"/>
                </a:solidFill>
                <a:latin typeface="Arial" panose="020B0604020202020204" pitchFamily="34" charset="0"/>
                <a:cs typeface="Arial" panose="020B0604020202020204" pitchFamily="34" charset="0"/>
              </a:rPr>
              <a:t>II. HOẠT ĐỘNG KINH TẾ VÀ TỔ CHỨC XÃ HỘI </a:t>
            </a:r>
            <a:endParaRPr lang="en-US" sz="6000" b="1" dirty="0">
              <a:solidFill>
                <a:srgbClr val="0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95930" y="343637"/>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13932091" y="5010271"/>
            <a:ext cx="1912478" cy="3206898"/>
          </a:xfrm>
          <a:prstGeom prst="rect">
            <a:avLst/>
          </a:prstGeom>
        </p:spPr>
      </p:pic>
      <p:sp>
        <p:nvSpPr>
          <p:cNvPr id="12" name="TextBox 6"/>
          <p:cNvSpPr txBox="1"/>
          <p:nvPr/>
        </p:nvSpPr>
        <p:spPr>
          <a:xfrm>
            <a:off x="1175744" y="5394987"/>
            <a:ext cx="15131054" cy="1002326"/>
          </a:xfrm>
          <a:prstGeom prst="rect">
            <a:avLst/>
          </a:prstGeom>
        </p:spPr>
        <p:txBody>
          <a:bodyPr wrap="square" lIns="0" tIns="0" rIns="0" bIns="0" rtlCol="0" anchor="t">
            <a:spAutoFit/>
          </a:bodyPr>
          <a:lstStyle/>
          <a:p>
            <a:pPr algn="ctr">
              <a:lnSpc>
                <a:spcPts val="8640"/>
              </a:lnSpc>
            </a:pPr>
            <a:r>
              <a:rPr lang="en-US" sz="5500" b="1" dirty="0" smtClean="0">
                <a:solidFill>
                  <a:srgbClr val="000000"/>
                </a:solidFill>
                <a:latin typeface="Arial" panose="020B0604020202020204" pitchFamily="34" charset="0"/>
                <a:cs typeface="Arial" panose="020B0604020202020204" pitchFamily="34" charset="0"/>
              </a:rPr>
              <a:t>1. HOẠT ĐỘNG KINH TẾ</a:t>
            </a:r>
            <a:endParaRPr lang="en-US" sz="55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sp>
        <p:nvSpPr>
          <p:cNvPr id="2" name="TextBox 2"/>
          <p:cNvSpPr txBox="1"/>
          <p:nvPr/>
        </p:nvSpPr>
        <p:spPr>
          <a:xfrm>
            <a:off x="4495800" y="2019300"/>
            <a:ext cx="13335000" cy="6463308"/>
          </a:xfrm>
          <a:prstGeom prst="rect">
            <a:avLst/>
          </a:prstGeom>
        </p:spPr>
        <p:txBody>
          <a:bodyPr wrap="square" lIns="0" tIns="0" rIns="0" bIns="0" rtlCol="0" anchor="t">
            <a:spAutoFit/>
          </a:bodyPr>
          <a:lstStyle/>
          <a:p>
            <a:pPr algn="ctr">
              <a:lnSpc>
                <a:spcPts val="6800"/>
              </a:lnSpc>
            </a:pPr>
            <a:r>
              <a:rPr lang="nl-NL" sz="5000" b="1" dirty="0">
                <a:latin typeface="Arial" panose="020B0604020202020204" pitchFamily="34" charset="0"/>
                <a:cs typeface="Arial" panose="020B0604020202020204" pitchFamily="34" charset="0"/>
              </a:rPr>
              <a:t>Đ</a:t>
            </a:r>
            <a:r>
              <a:rPr lang="nl-NL" sz="5000" b="1" dirty="0" smtClean="0">
                <a:latin typeface="Arial" panose="020B0604020202020204" pitchFamily="34" charset="0"/>
                <a:cs typeface="Arial" panose="020B0604020202020204" pitchFamily="34" charset="0"/>
              </a:rPr>
              <a:t>iều </a:t>
            </a:r>
            <a:r>
              <a:rPr lang="nl-NL" sz="5000" b="1" dirty="0">
                <a:latin typeface="Arial" panose="020B0604020202020204" pitchFamily="34" charset="0"/>
                <a:cs typeface="Arial" panose="020B0604020202020204" pitchFamily="34" charset="0"/>
              </a:rPr>
              <a:t>kiện tự nhiên </a:t>
            </a:r>
            <a:r>
              <a:rPr lang="nl-NL" sz="5000" b="1" dirty="0" smtClean="0">
                <a:latin typeface="Arial" panose="020B0604020202020204" pitchFamily="34" charset="0"/>
                <a:cs typeface="Arial" panose="020B0604020202020204" pitchFamily="34" charset="0"/>
              </a:rPr>
              <a:t>của</a:t>
            </a:r>
          </a:p>
          <a:p>
            <a:pPr algn="ctr">
              <a:lnSpc>
                <a:spcPts val="6800"/>
              </a:lnSpc>
            </a:pPr>
            <a:r>
              <a:rPr lang="nl-NL" sz="5000" b="1" dirty="0" smtClean="0">
                <a:latin typeface="Arial" panose="020B0604020202020204" pitchFamily="34" charset="0"/>
                <a:cs typeface="Arial" panose="020B0604020202020204" pitchFamily="34" charset="0"/>
              </a:rPr>
              <a:t> </a:t>
            </a:r>
            <a:r>
              <a:rPr lang="nl-NL" sz="5000" b="1" dirty="0">
                <a:latin typeface="Arial" panose="020B0604020202020204" pitchFamily="34" charset="0"/>
                <a:cs typeface="Arial" panose="020B0604020202020204" pitchFamily="34" charset="0"/>
              </a:rPr>
              <a:t>vương quốc Phù Nam: </a:t>
            </a:r>
            <a:endParaRPr lang="en-US" sz="5000" b="1"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smtClean="0">
                <a:latin typeface="Arial" panose="020B0604020202020204" pitchFamily="34" charset="0"/>
                <a:cs typeface="Arial" panose="020B0604020202020204" pitchFamily="34" charset="0"/>
              </a:rPr>
              <a:t>Có </a:t>
            </a:r>
            <a:r>
              <a:rPr lang="nl-NL" sz="5000" dirty="0">
                <a:latin typeface="Arial" panose="020B0604020202020204" pitchFamily="34" charset="0"/>
                <a:cs typeface="Arial" panose="020B0604020202020204" pitchFamily="34" charset="0"/>
              </a:rPr>
              <a:t>mạng lưới sông ngòi dày đặc và lượng lớn phù sa bồi đắp hằng năm của hệ thống sông Đồng Nai, sông Cửu Long. </a:t>
            </a:r>
            <a:endParaRPr lang="en-US" sz="5000"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smtClean="0">
                <a:latin typeface="Arial" panose="020B0604020202020204" pitchFamily="34" charset="0"/>
                <a:cs typeface="Arial" panose="020B0604020202020204" pitchFamily="34" charset="0"/>
              </a:rPr>
              <a:t>Vị </a:t>
            </a:r>
            <a:r>
              <a:rPr lang="nl-NL" sz="5000" dirty="0">
                <a:latin typeface="Arial" panose="020B0604020202020204" pitchFamily="34" charset="0"/>
                <a:cs typeface="Arial" panose="020B0604020202020204" pitchFamily="34" charset="0"/>
              </a:rPr>
              <a:t>trí nằm sát biển, đường bờ biển dài với những vịnh biển.</a:t>
            </a:r>
            <a:endParaRPr lang="en-US" sz="5000" dirty="0">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srcRect l="14206" r="14206"/>
          <a:stretch>
            <a:fillRect/>
          </a:stretch>
        </p:blipFill>
        <p:spPr>
          <a:xfrm>
            <a:off x="0" y="0"/>
            <a:ext cx="3733800" cy="10287000"/>
          </a:xfrm>
          <a:prstGeom prst="rect">
            <a:avLst/>
          </a:prstGeom>
        </p:spPr>
      </p:pic>
      <p:pic>
        <p:nvPicPr>
          <p:cNvPr id="7"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3160499" y="3865249"/>
            <a:ext cx="1908601" cy="579521"/>
          </a:xfrm>
          <a:prstGeom prst="rect">
            <a:avLst/>
          </a:prstGeom>
        </p:spPr>
      </p:pic>
      <p:pic>
        <p:nvPicPr>
          <p:cNvPr id="8"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3014563" y="6536467"/>
            <a:ext cx="1908601" cy="57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90600" y="800100"/>
            <a:ext cx="8001000" cy="7616807"/>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9906000" y="820057"/>
            <a:ext cx="7696200" cy="7600043"/>
          </a:xfrm>
          <a:prstGeom prst="rect">
            <a:avLst/>
          </a:prstGeom>
          <a:ln>
            <a:noFill/>
          </a:ln>
          <a:effectLst>
            <a:softEdge rad="112500"/>
          </a:effectLst>
        </p:spPr>
      </p:pic>
      <p:sp>
        <p:nvSpPr>
          <p:cNvPr id="9" name="Rectangle 8"/>
          <p:cNvSpPr/>
          <p:nvPr/>
        </p:nvSpPr>
        <p:spPr>
          <a:xfrm>
            <a:off x="9971314" y="8984485"/>
            <a:ext cx="7696200" cy="800860"/>
          </a:xfrm>
          <a:prstGeom prst="rect">
            <a:avLst/>
          </a:prstGeom>
        </p:spPr>
        <p:txBody>
          <a:bodyPr wrap="square">
            <a:spAutoFit/>
          </a:bodyPr>
          <a:lstStyle/>
          <a:p>
            <a:pPr algn="ctr">
              <a:lnSpc>
                <a:spcPts val="6000"/>
              </a:lnSpc>
            </a:pPr>
            <a:r>
              <a:rPr lang="nl-NL" sz="4000" b="1" dirty="0" smtClean="0">
                <a:latin typeface="Arial" panose="020B0604020202020204" pitchFamily="34" charset="0"/>
                <a:cs typeface="Arial" panose="020B0604020202020204" pitchFamily="34" charset="0"/>
              </a:rPr>
              <a:t>Bình gốm TK IV-VI</a:t>
            </a:r>
            <a:endParaRPr lang="en-US" sz="4500" dirty="0"/>
          </a:p>
        </p:txBody>
      </p:sp>
      <p:sp>
        <p:nvSpPr>
          <p:cNvPr id="10" name="Rectangle 9"/>
          <p:cNvSpPr/>
          <p:nvPr/>
        </p:nvSpPr>
        <p:spPr>
          <a:xfrm>
            <a:off x="1143000" y="8569307"/>
            <a:ext cx="8001000" cy="1631216"/>
          </a:xfrm>
          <a:prstGeom prst="rect">
            <a:avLst/>
          </a:prstGeom>
        </p:spPr>
        <p:txBody>
          <a:bodyPr wrap="square">
            <a:spAutoFit/>
          </a:bodyPr>
          <a:lstStyle/>
          <a:p>
            <a:pPr algn="ctr">
              <a:lnSpc>
                <a:spcPts val="6000"/>
              </a:lnSpc>
            </a:pPr>
            <a:r>
              <a:rPr lang="nl-NL" sz="4000" b="1" dirty="0" smtClean="0">
                <a:latin typeface="Arial" panose="020B0604020202020204" pitchFamily="34" charset="0"/>
                <a:cs typeface="Arial" panose="020B0604020202020204" pitchFamily="34" charset="0"/>
              </a:rPr>
              <a:t>S</a:t>
            </a:r>
            <a:r>
              <a:rPr lang="nl-NL" sz="4500" b="1" dirty="0" smtClean="0">
                <a:latin typeface="Arial" panose="020B0604020202020204" pitchFamily="34" charset="0"/>
                <a:cs typeface="Arial" panose="020B0604020202020204" pitchFamily="34" charset="0"/>
              </a:rPr>
              <a:t>ự giàu có của</a:t>
            </a:r>
          </a:p>
          <a:p>
            <a:pPr algn="ctr">
              <a:lnSpc>
                <a:spcPts val="6000"/>
              </a:lnSpc>
            </a:pPr>
            <a:r>
              <a:rPr lang="nl-NL" sz="4500" b="1" dirty="0" smtClean="0">
                <a:latin typeface="Arial" panose="020B0604020202020204" pitchFamily="34" charset="0"/>
                <a:cs typeface="Arial" panose="020B0604020202020204" pitchFamily="34" charset="0"/>
              </a:rPr>
              <a:t> thương cảng Óc Eo</a:t>
            </a:r>
            <a:endParaRPr lang="en-US" sz="4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grpSp>
        <p:nvGrpSpPr>
          <p:cNvPr id="2" name="Group 2"/>
          <p:cNvGrpSpPr/>
          <p:nvPr/>
        </p:nvGrpSpPr>
        <p:grpSpPr>
          <a:xfrm>
            <a:off x="3429000" y="4133414"/>
            <a:ext cx="933786" cy="93378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66AB8"/>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1485900"/>
            <a:ext cx="2576757" cy="5429948"/>
          </a:xfrm>
          <a:prstGeom prst="rect">
            <a:avLst/>
          </a:prstGeom>
        </p:spPr>
      </p:pic>
      <p:sp>
        <p:nvSpPr>
          <p:cNvPr id="11" name="TextBox 5"/>
          <p:cNvSpPr txBox="1"/>
          <p:nvPr/>
        </p:nvSpPr>
        <p:spPr>
          <a:xfrm>
            <a:off x="0" y="1714500"/>
            <a:ext cx="18288000" cy="897682"/>
          </a:xfrm>
          <a:prstGeom prst="rect">
            <a:avLst/>
          </a:prstGeom>
        </p:spPr>
        <p:txBody>
          <a:bodyPr wrap="square" lIns="0" tIns="0" rIns="0" bIns="0" rtlCol="0" anchor="t">
            <a:spAutoFit/>
          </a:bodyPr>
          <a:lstStyle/>
          <a:p>
            <a:pPr algn="ctr">
              <a:lnSpc>
                <a:spcPts val="7000"/>
              </a:lnSpc>
            </a:pPr>
            <a:r>
              <a:rPr lang="en-US" sz="6000" b="1" dirty="0" smtClean="0">
                <a:solidFill>
                  <a:schemeClr val="accent4">
                    <a:lumMod val="50000"/>
                  </a:schemeClr>
                </a:solidFill>
                <a:latin typeface="Arial" panose="020B0604020202020204" pitchFamily="34" charset="0"/>
                <a:cs typeface="Arial" panose="020B0604020202020204" pitchFamily="34" charset="0"/>
              </a:rPr>
              <a:t>Thảo luận và trả lời câu hỏi </a:t>
            </a:r>
            <a:endParaRPr lang="en-US" sz="6000" b="1" dirty="0">
              <a:solidFill>
                <a:schemeClr val="accent4">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5029200" y="3695700"/>
            <a:ext cx="10403810" cy="1809213"/>
          </a:xfrm>
          <a:prstGeom prst="rect">
            <a:avLst/>
          </a:prstGeom>
        </p:spPr>
        <p:txBody>
          <a:bodyPr wrap="none">
            <a:spAutoFit/>
          </a:bodyPr>
          <a:lstStyle/>
          <a:p>
            <a:pPr algn="just">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nêu những hoạt động </a:t>
            </a:r>
            <a:endPar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kinh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tế chính của cư dân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2"/>
          <p:cNvGrpSpPr/>
          <p:nvPr/>
        </p:nvGrpSpPr>
        <p:grpSpPr>
          <a:xfrm>
            <a:off x="3431083" y="6982923"/>
            <a:ext cx="933786" cy="933786"/>
            <a:chOff x="0" y="0"/>
            <a:chExt cx="6350000" cy="6350000"/>
          </a:xfrm>
        </p:grpSpPr>
        <p:sp>
          <p:nvSpPr>
            <p:cNvPr id="14"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66AB8"/>
            </a:solidFill>
          </p:spPr>
        </p:sp>
      </p:grpSp>
      <p:sp>
        <p:nvSpPr>
          <p:cNvPr id="15" name="Rectangle 14"/>
          <p:cNvSpPr/>
          <p:nvPr/>
        </p:nvSpPr>
        <p:spPr>
          <a:xfrm>
            <a:off x="5029200" y="6210300"/>
            <a:ext cx="12801600" cy="2785378"/>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Nêu những hoạt động chính của thành thị Óc Eo. Những tầng lớp nào trong xã hội cư </a:t>
            </a:r>
            <a:r>
              <a:rPr lang="vi-VN" sz="5000" dirty="0" smtClean="0">
                <a:solidFill>
                  <a:srgbClr val="000000"/>
                </a:solidFill>
                <a:ea typeface="Calibri" panose="020F0502020204030204" pitchFamily="34" charset="0"/>
                <a:cs typeface="Arial" panose="020B0604020202020204" pitchFamily="34" charset="0"/>
              </a:rPr>
              <a:t>trú</a:t>
            </a:r>
            <a:r>
              <a:rPr lang="en-US" sz="5000" dirty="0">
                <a:solidFill>
                  <a:srgbClr val="000000"/>
                </a:solidFill>
                <a:ea typeface="Calibri" panose="020F0502020204030204" pitchFamily="34" charset="0"/>
                <a:cs typeface="Arial" panose="020B0604020202020204" pitchFamily="34" charset="0"/>
              </a:rPr>
              <a:t> </a:t>
            </a:r>
            <a:r>
              <a:rPr lang="vi-VN" sz="5000" dirty="0" smtClean="0">
                <a:solidFill>
                  <a:srgbClr val="000000"/>
                </a:solidFill>
                <a:ea typeface="Calibri" panose="020F0502020204030204" pitchFamily="34" charset="0"/>
                <a:cs typeface="Arial" panose="020B0604020202020204" pitchFamily="34" charset="0"/>
              </a:rPr>
              <a:t>tại </a:t>
            </a:r>
            <a:r>
              <a:rPr lang="vi-VN" sz="5000" dirty="0">
                <a:solidFill>
                  <a:srgbClr val="000000"/>
                </a:solidFill>
                <a:ea typeface="Calibri" panose="020F0502020204030204" pitchFamily="34" charset="0"/>
                <a:cs typeface="Arial" panose="020B0604020202020204" pitchFamily="34" charset="0"/>
              </a:rPr>
              <a:t>thành thị Óc Eo trước khi nó sụp đổ?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19200" y="-198467"/>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grpSp>
        <p:nvGrpSpPr>
          <p:cNvPr id="6" name="Group 6"/>
          <p:cNvGrpSpPr/>
          <p:nvPr/>
        </p:nvGrpSpPr>
        <p:grpSpPr>
          <a:xfrm>
            <a:off x="2248437" y="2560920"/>
            <a:ext cx="14630400" cy="1069498"/>
            <a:chOff x="0" y="0"/>
            <a:chExt cx="6443551" cy="1597165"/>
          </a:xfrm>
        </p:grpSpPr>
        <p:sp>
          <p:nvSpPr>
            <p:cNvPr id="7"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8"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20" name="TextBox 20"/>
          <p:cNvSpPr txBox="1"/>
          <p:nvPr/>
        </p:nvSpPr>
        <p:spPr>
          <a:xfrm rot="5400000">
            <a:off x="17577487"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13</a:t>
            </a:r>
          </a:p>
        </p:txBody>
      </p:sp>
      <p:sp>
        <p:nvSpPr>
          <p:cNvPr id="22" name="TextBox 22"/>
          <p:cNvSpPr txBox="1"/>
          <p:nvPr/>
        </p:nvSpPr>
        <p:spPr>
          <a:xfrm>
            <a:off x="29056" y="1144669"/>
            <a:ext cx="17244771" cy="1117357"/>
          </a:xfrm>
          <a:prstGeom prst="rect">
            <a:avLst/>
          </a:prstGeom>
        </p:spPr>
        <p:txBody>
          <a:bodyPr wrap="square" lIns="0" tIns="0" rIns="0" bIns="0" rtlCol="0" anchor="t">
            <a:spAutoFit/>
          </a:bodyPr>
          <a:lstStyle/>
          <a:p>
            <a:pPr algn="ctr">
              <a:lnSpc>
                <a:spcPts val="10079"/>
              </a:lnSpc>
            </a:pPr>
            <a:r>
              <a:rPr lang="en-US" sz="5000" b="1" dirty="0" smtClean="0">
                <a:solidFill>
                  <a:srgbClr val="2B2A2A"/>
                </a:solidFill>
                <a:latin typeface="Arial" panose="020B0604020202020204" pitchFamily="34" charset="0"/>
                <a:cs typeface="Arial" panose="020B0604020202020204" pitchFamily="34" charset="0"/>
              </a:rPr>
              <a:t>Những hoạt động kinh tế chính của cư dân Phù Nam</a:t>
            </a:r>
            <a:endParaRPr lang="en-US" sz="5000" b="1" dirty="0">
              <a:solidFill>
                <a:srgbClr val="2B2A2A"/>
              </a:solidFill>
              <a:latin typeface="Arial" panose="020B0604020202020204" pitchFamily="34" charset="0"/>
              <a:cs typeface="Arial" panose="020B0604020202020204" pitchFamily="34" charset="0"/>
            </a:endParaRPr>
          </a:p>
        </p:txBody>
      </p:sp>
      <p:sp>
        <p:nvSpPr>
          <p:cNvPr id="26" name="Rectangle 25"/>
          <p:cNvSpPr/>
          <p:nvPr/>
        </p:nvSpPr>
        <p:spPr>
          <a:xfrm>
            <a:off x="4986333" y="2706298"/>
            <a:ext cx="7907934" cy="861774"/>
          </a:xfrm>
          <a:prstGeom prst="rect">
            <a:avLst/>
          </a:prstGeom>
        </p:spPr>
        <p:txBody>
          <a:bodyPr wrap="none">
            <a:spAutoFit/>
          </a:bodyPr>
          <a:lstStyle/>
          <a:p>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Sống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bằng nghề trồng lúa. </a:t>
            </a:r>
            <a:endParaRPr lang="en-US" sz="5000" dirty="0">
              <a:latin typeface="Arial" panose="020B0604020202020204" pitchFamily="34" charset="0"/>
              <a:cs typeface="Arial" panose="020B0604020202020204" pitchFamily="34" charset="0"/>
            </a:endParaRPr>
          </a:p>
        </p:txBody>
      </p:sp>
      <p:grpSp>
        <p:nvGrpSpPr>
          <p:cNvPr id="27" name="Group 6"/>
          <p:cNvGrpSpPr/>
          <p:nvPr/>
        </p:nvGrpSpPr>
        <p:grpSpPr>
          <a:xfrm>
            <a:off x="2319181" y="3901057"/>
            <a:ext cx="14630400" cy="2233717"/>
            <a:chOff x="0" y="0"/>
            <a:chExt cx="6443551" cy="1597165"/>
          </a:xfrm>
        </p:grpSpPr>
        <p:sp>
          <p:nvSpPr>
            <p:cNvPr id="28"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29"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0" name="Rectangle 29"/>
          <p:cNvSpPr/>
          <p:nvPr/>
        </p:nvSpPr>
        <p:spPr>
          <a:xfrm>
            <a:off x="2720702" y="4215485"/>
            <a:ext cx="14158135" cy="1631216"/>
          </a:xfrm>
          <a:prstGeom prst="rect">
            <a:avLst/>
          </a:prstGeom>
        </p:spPr>
        <p:txBody>
          <a:bodyPr wrap="square">
            <a:spAutoFit/>
          </a:bodyPr>
          <a:lstStyle/>
          <a:p>
            <a:r>
              <a:rPr lang="en-US" sz="5000" dirty="0" smtClean="0">
                <a:solidFill>
                  <a:srgbClr val="000000"/>
                </a:solidFill>
                <a:ea typeface="Calibri" panose="020F0502020204030204" pitchFamily="34" charset="0"/>
                <a:cs typeface="Arial" panose="020B0604020202020204" pitchFamily="34" charset="0"/>
              </a:rPr>
              <a:t>T</a:t>
            </a:r>
            <a:r>
              <a:rPr lang="vi-VN" sz="5000" dirty="0" smtClean="0">
                <a:solidFill>
                  <a:srgbClr val="000000"/>
                </a:solidFill>
                <a:ea typeface="Calibri" panose="020F0502020204030204" pitchFamily="34" charset="0"/>
                <a:cs typeface="Arial" panose="020B0604020202020204" pitchFamily="34" charset="0"/>
              </a:rPr>
              <a:t>hủ </a:t>
            </a:r>
            <a:r>
              <a:rPr lang="vi-VN" sz="5000" dirty="0">
                <a:solidFill>
                  <a:srgbClr val="000000"/>
                </a:solidFill>
                <a:ea typeface="Calibri" panose="020F0502020204030204" pitchFamily="34" charset="0"/>
                <a:cs typeface="Arial" panose="020B0604020202020204" pitchFamily="34" charset="0"/>
              </a:rPr>
              <a:t>công nghiệp </a:t>
            </a:r>
            <a:r>
              <a:rPr lang="vi-VN" sz="5000" dirty="0" smtClean="0">
                <a:solidFill>
                  <a:srgbClr val="000000"/>
                </a:solidFill>
                <a:ea typeface="Calibri" panose="020F0502020204030204" pitchFamily="34" charset="0"/>
                <a:cs typeface="Arial" panose="020B0604020202020204" pitchFamily="34" charset="0"/>
              </a:rPr>
              <a:t>thể </a:t>
            </a:r>
            <a:r>
              <a:rPr lang="vi-VN" sz="5000" dirty="0">
                <a:solidFill>
                  <a:srgbClr val="000000"/>
                </a:solidFill>
                <a:ea typeface="Calibri" panose="020F0502020204030204" pitchFamily="34" charset="0"/>
                <a:cs typeface="Arial" panose="020B0604020202020204" pitchFamily="34" charset="0"/>
              </a:rPr>
              <a:t>hiện đặc trưng của vùng văn </a:t>
            </a:r>
            <a:r>
              <a:rPr lang="vi-VN" sz="5000" dirty="0" smtClean="0">
                <a:solidFill>
                  <a:srgbClr val="000000"/>
                </a:solidFill>
                <a:ea typeface="Calibri" panose="020F0502020204030204" pitchFamily="34" charset="0"/>
                <a:cs typeface="Arial" panose="020B0604020202020204" pitchFamily="34" charset="0"/>
              </a:rPr>
              <a:t>hoá </a:t>
            </a:r>
            <a:r>
              <a:rPr lang="vi-VN" sz="5000" dirty="0">
                <a:solidFill>
                  <a:srgbClr val="000000"/>
                </a:solidFill>
                <a:ea typeface="Calibri" panose="020F0502020204030204" pitchFamily="34" charset="0"/>
                <a:cs typeface="Arial" panose="020B0604020202020204" pitchFamily="34" charset="0"/>
              </a:rPr>
              <a:t>sông nước vẫn còn tồn tại đến ngày nay</a:t>
            </a:r>
            <a:endParaRPr lang="en-US" sz="5000" dirty="0">
              <a:latin typeface="Arial" panose="020B0604020202020204" pitchFamily="34" charset="0"/>
              <a:cs typeface="Arial" panose="020B0604020202020204" pitchFamily="34" charset="0"/>
            </a:endParaRPr>
          </a:p>
        </p:txBody>
      </p:sp>
      <p:grpSp>
        <p:nvGrpSpPr>
          <p:cNvPr id="31" name="Group 6"/>
          <p:cNvGrpSpPr/>
          <p:nvPr/>
        </p:nvGrpSpPr>
        <p:grpSpPr>
          <a:xfrm>
            <a:off x="2431400" y="6491987"/>
            <a:ext cx="14630400" cy="1405546"/>
            <a:chOff x="0" y="0"/>
            <a:chExt cx="6443551" cy="1597165"/>
          </a:xfrm>
        </p:grpSpPr>
        <p:sp>
          <p:nvSpPr>
            <p:cNvPr id="32"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3"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4" name="Rectangle 33"/>
          <p:cNvSpPr/>
          <p:nvPr/>
        </p:nvSpPr>
        <p:spPr>
          <a:xfrm>
            <a:off x="3975451" y="6750110"/>
            <a:ext cx="11908228" cy="861774"/>
          </a:xfrm>
          <a:prstGeom prst="rect">
            <a:avLst/>
          </a:prstGeom>
        </p:spPr>
        <p:txBody>
          <a:bodyPr wrap="square">
            <a:spAutoFit/>
          </a:bodyPr>
          <a:lstStyle/>
          <a:p>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Nghề đánh bắt thủy hải sản rất phát triển</a:t>
            </a:r>
            <a:endParaRPr lang="en-US" sz="5000" dirty="0">
              <a:latin typeface="Arial" panose="020B0604020202020204" pitchFamily="34" charset="0"/>
              <a:cs typeface="Arial" panose="020B0604020202020204" pitchFamily="34" charset="0"/>
            </a:endParaRPr>
          </a:p>
        </p:txBody>
      </p:sp>
      <p:grpSp>
        <p:nvGrpSpPr>
          <p:cNvPr id="35" name="Group 6"/>
          <p:cNvGrpSpPr/>
          <p:nvPr/>
        </p:nvGrpSpPr>
        <p:grpSpPr>
          <a:xfrm>
            <a:off x="2466778" y="8281985"/>
            <a:ext cx="14630400" cy="1405546"/>
            <a:chOff x="0" y="0"/>
            <a:chExt cx="6443551" cy="1597165"/>
          </a:xfrm>
        </p:grpSpPr>
        <p:sp>
          <p:nvSpPr>
            <p:cNvPr id="36"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7"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8" name="Rectangle 37"/>
          <p:cNvSpPr/>
          <p:nvPr/>
        </p:nvSpPr>
        <p:spPr>
          <a:xfrm>
            <a:off x="2818447" y="8540108"/>
            <a:ext cx="13854712" cy="861774"/>
          </a:xfrm>
          <a:prstGeom prst="rect">
            <a:avLst/>
          </a:prstGeom>
        </p:spPr>
        <p:txBody>
          <a:bodyPr wrap="square">
            <a:spAutoFit/>
          </a:bodyPr>
          <a:lstStyle/>
          <a:p>
            <a:pPr algn="ctr"/>
            <a:r>
              <a:rPr lang="vi-VN" sz="5000" dirty="0">
                <a:solidFill>
                  <a:srgbClr val="000000"/>
                </a:solidFill>
                <a:ea typeface="Calibri" panose="020F0502020204030204" pitchFamily="34" charset="0"/>
                <a:cs typeface="Arial" panose="020B0604020202020204" pitchFamily="34" charset="0"/>
              </a:rPr>
              <a:t>Giao lưu, trao đổi sản vật</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par>
                                <p:cTn id="37" presetID="2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0" grpId="0"/>
      <p:bldP spid="34"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4214" y="706315"/>
            <a:ext cx="14249400" cy="3886200"/>
          </a:xfrm>
          <a:prstGeom prst="rect">
            <a:avLst/>
          </a:prstGeom>
        </p:spPr>
      </p:pic>
      <p:sp>
        <p:nvSpPr>
          <p:cNvPr id="4" name="TextBox 4"/>
          <p:cNvSpPr txBox="1"/>
          <p:nvPr/>
        </p:nvSpPr>
        <p:spPr>
          <a:xfrm>
            <a:off x="2605314" y="1867539"/>
            <a:ext cx="11887200" cy="1795363"/>
          </a:xfrm>
          <a:prstGeom prst="rect">
            <a:avLst/>
          </a:prstGeom>
        </p:spPr>
        <p:txBody>
          <a:bodyPr wrap="square" lIns="0" tIns="0" rIns="0" bIns="0" rtlCol="0" anchor="t">
            <a:spAutoFit/>
          </a:bodyPr>
          <a:lstStyle/>
          <a:p>
            <a:pPr algn="ctr">
              <a:lnSpc>
                <a:spcPts val="7000"/>
              </a:lnSpc>
            </a:pPr>
            <a:r>
              <a:rPr lang="en-US" sz="5000" dirty="0">
                <a:solidFill>
                  <a:srgbClr val="043539"/>
                </a:solidFill>
                <a:latin typeface="Arial" panose="020B0604020202020204" pitchFamily="34" charset="0"/>
                <a:cs typeface="Arial" panose="020B0604020202020204" pitchFamily="34" charset="0"/>
              </a:rPr>
              <a:t>Những hoạt động chính của thành thị Óc </a:t>
            </a:r>
            <a:r>
              <a:rPr lang="en-US" sz="5000" dirty="0" smtClean="0">
                <a:solidFill>
                  <a:srgbClr val="043539"/>
                </a:solidFill>
                <a:latin typeface="Arial" panose="020B0604020202020204" pitchFamily="34" charset="0"/>
                <a:cs typeface="Arial" panose="020B0604020202020204" pitchFamily="34" charset="0"/>
              </a:rPr>
              <a:t>Eo: buôn </a:t>
            </a:r>
            <a:r>
              <a:rPr lang="en-US" sz="5000" dirty="0">
                <a:solidFill>
                  <a:srgbClr val="043539"/>
                </a:solidFill>
                <a:latin typeface="Arial" panose="020B0604020202020204" pitchFamily="34" charset="0"/>
                <a:cs typeface="Arial" panose="020B0604020202020204" pitchFamily="34" charset="0"/>
              </a:rPr>
              <a:t>bán, trao đổi hàng hoá. </a:t>
            </a:r>
          </a:p>
        </p:txBody>
      </p:sp>
      <p:grpSp>
        <p:nvGrpSpPr>
          <p:cNvPr id="5" name="Group 5"/>
          <p:cNvGrpSpPr/>
          <p:nvPr/>
        </p:nvGrpSpPr>
        <p:grpSpPr>
          <a:xfrm>
            <a:off x="0" y="9310861"/>
            <a:ext cx="18288000" cy="1952277"/>
            <a:chOff x="0" y="0"/>
            <a:chExt cx="6186311" cy="660400"/>
          </a:xfrm>
        </p:grpSpPr>
        <p:sp>
          <p:nvSpPr>
            <p:cNvPr id="6" name="Freeform 6"/>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0D8A0"/>
            </a:solidFill>
          </p:spPr>
        </p:sp>
      </p:grpSp>
      <p:pic>
        <p:nvPicPr>
          <p:cNvPr id="7" name="Picture 3"/>
          <p:cNvPicPr>
            <a:picLocks noChangeAspect="1"/>
          </p:cNvPicPr>
          <p:nvPr/>
        </p:nvPicPr>
        <p:blipFill>
          <a:blip r:embed="rId2"/>
          <a:srcRect/>
          <a:stretch>
            <a:fillRect/>
          </a:stretch>
        </p:blipFill>
        <p:spPr>
          <a:xfrm>
            <a:off x="533400" y="3748261"/>
            <a:ext cx="16916400" cy="5129039"/>
          </a:xfrm>
          <a:prstGeom prst="rect">
            <a:avLst/>
          </a:prstGeom>
        </p:spPr>
      </p:pic>
      <p:sp>
        <p:nvSpPr>
          <p:cNvPr id="8" name="TextBox 4"/>
          <p:cNvSpPr txBox="1"/>
          <p:nvPr/>
        </p:nvSpPr>
        <p:spPr>
          <a:xfrm>
            <a:off x="2590800" y="5056919"/>
            <a:ext cx="13068300" cy="2693045"/>
          </a:xfrm>
          <a:prstGeom prst="rect">
            <a:avLst/>
          </a:prstGeom>
        </p:spPr>
        <p:txBody>
          <a:bodyPr wrap="square" lIns="0" tIns="0" rIns="0" bIns="0" rtlCol="0" anchor="t">
            <a:spAutoFit/>
          </a:bodyPr>
          <a:lstStyle/>
          <a:p>
            <a:pPr algn="just">
              <a:lnSpc>
                <a:spcPts val="7000"/>
              </a:lnSpc>
            </a:pPr>
            <a:r>
              <a:rPr lang="nl-NL" sz="5000" dirty="0" smtClean="0">
                <a:solidFill>
                  <a:schemeClr val="accent5">
                    <a:lumMod val="50000"/>
                  </a:schemeClr>
                </a:solidFill>
                <a:latin typeface="Arial" panose="020B0604020202020204" pitchFamily="34" charset="0"/>
                <a:cs typeface="Arial" panose="020B0604020202020204" pitchFamily="34" charset="0"/>
              </a:rPr>
              <a:t>Tầng </a:t>
            </a:r>
            <a:r>
              <a:rPr lang="nl-NL" sz="5000" dirty="0">
                <a:solidFill>
                  <a:schemeClr val="accent5">
                    <a:lumMod val="50000"/>
                  </a:schemeClr>
                </a:solidFill>
                <a:latin typeface="Arial" panose="020B0604020202020204" pitchFamily="34" charset="0"/>
                <a:cs typeface="Arial" panose="020B0604020202020204" pitchFamily="34" charset="0"/>
              </a:rPr>
              <a:t>lớp cư dân trong xã hội cư trú ở Óc Eo trước khi nó sụp đổ: thương nhân, thợ thủ công Phù Nam và thương nhân nước ngoài.</a:t>
            </a:r>
            <a:endParaRPr lang="en-US" sz="50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895600" y="1122266"/>
            <a:ext cx="11091858" cy="1265513"/>
            <a:chOff x="-919706" y="-3776480"/>
            <a:chExt cx="14789144" cy="2650347"/>
          </a:xfrm>
          <a:solidFill>
            <a:schemeClr val="accent3"/>
          </a:solidFill>
        </p:grpSpPr>
        <p:grpSp>
          <p:nvGrpSpPr>
            <p:cNvPr id="9" name="Group 9"/>
            <p:cNvGrpSpPr/>
            <p:nvPr/>
          </p:nvGrpSpPr>
          <p:grpSpPr>
            <a:xfrm>
              <a:off x="-919706" y="-3776480"/>
              <a:ext cx="14789144" cy="2650347"/>
              <a:chOff x="-1639894" y="-6733713"/>
              <a:chExt cx="26370005" cy="4725743"/>
            </a:xfrm>
            <a:grpFill/>
          </p:grpSpPr>
          <p:sp>
            <p:nvSpPr>
              <p:cNvPr id="10" name="Freeform 10"/>
              <p:cNvSpPr/>
              <p:nvPr/>
            </p:nvSpPr>
            <p:spPr>
              <a:xfrm>
                <a:off x="-1639894" y="-6733713"/>
                <a:ext cx="26370005" cy="4725743"/>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grpFill/>
            </p:spPr>
          </p:sp>
        </p:grpSp>
        <p:sp>
          <p:nvSpPr>
            <p:cNvPr id="11" name="TextBox 11"/>
            <p:cNvSpPr txBox="1"/>
            <p:nvPr/>
          </p:nvSpPr>
          <p:spPr>
            <a:xfrm>
              <a:off x="644895" y="-3776479"/>
              <a:ext cx="11501197" cy="1592916"/>
            </a:xfrm>
            <a:prstGeom prst="rect">
              <a:avLst/>
            </a:prstGeom>
            <a:grpFill/>
          </p:spPr>
          <p:txBody>
            <a:bodyPr lIns="0" tIns="0" rIns="0" bIns="0" rtlCol="0" anchor="t">
              <a:spAutoFit/>
            </a:bodyPr>
            <a:lstStyle/>
            <a:p>
              <a:pPr marL="0" lvl="0" indent="0" algn="ctr">
                <a:lnSpc>
                  <a:spcPts val="10616"/>
                </a:lnSpc>
              </a:pPr>
              <a:r>
                <a:rPr lang="en-US" sz="6000" spc="-96" dirty="0" smtClean="0">
                  <a:solidFill>
                    <a:srgbClr val="FFFFFF"/>
                  </a:solidFill>
                  <a:latin typeface="Arial" panose="020B0604020202020204" pitchFamily="34" charset="0"/>
                  <a:cs typeface="Arial" panose="020B0604020202020204" pitchFamily="34" charset="0"/>
                </a:rPr>
                <a:t>KHỞI ĐỘNG</a:t>
              </a:r>
              <a:endParaRPr lang="en-US" sz="6000" spc="-96" dirty="0">
                <a:solidFill>
                  <a:srgbClr val="FFFFFF"/>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25600" y="2095500"/>
            <a:ext cx="3374433" cy="8077200"/>
          </a:xfrm>
          <a:prstGeom prst="rect">
            <a:avLst/>
          </a:prstGeom>
        </p:spPr>
      </p:pic>
      <p:pic>
        <p:nvPicPr>
          <p:cNvPr id="1028" name="Picture 4" descr="An Giang: Phát hành bộ tem &amp;#39;Văn hóa Óc Eo&amp;#39; năm 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617673"/>
            <a:ext cx="10972800" cy="6402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2552700"/>
            <a:ext cx="18288000" cy="861774"/>
          </a:xfrm>
          <a:prstGeom prst="rect">
            <a:avLst/>
          </a:prstGeom>
        </p:spPr>
        <p:txBody>
          <a:bodyPr wrap="square">
            <a:spAutoFit/>
          </a:bodyPr>
          <a:lstStyle/>
          <a:p>
            <a:pPr algn="ctr"/>
            <a:r>
              <a:rPr lang="en-US" sz="5000" dirty="0" smtClean="0">
                <a:solidFill>
                  <a:srgbClr val="3E602F"/>
                </a:solidFill>
                <a:latin typeface="Arial" panose="020B0604020202020204" pitchFamily="34" charset="0"/>
                <a:cs typeface="Arial" panose="020B0604020202020204" pitchFamily="34" charset="0"/>
              </a:rPr>
              <a:t>Bộ tem văn hóa Óc Eo – Vương quốc Phù Nam</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heel(1)">
                                      <p:cBhvr>
                                        <p:cTn id="2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381000" y="8801100"/>
            <a:ext cx="17145000" cy="861774"/>
          </a:xfrm>
          <a:prstGeom prst="rect">
            <a:avLst/>
          </a:prstGeom>
        </p:spPr>
        <p:txBody>
          <a:bodyPr wrap="square">
            <a:spAutoFit/>
          </a:bodyPr>
          <a:lstStyle/>
          <a:p>
            <a:pPr algn="ctr">
              <a:lnSpc>
                <a:spcPts val="6000"/>
              </a:lnSpc>
            </a:pPr>
            <a:r>
              <a:rPr lang="nl-NL" sz="5000" b="1" dirty="0" smtClean="0">
                <a:latin typeface="Arial" panose="020B0604020202020204" pitchFamily="34" charset="0"/>
                <a:cs typeface="Arial" panose="020B0604020202020204" pitchFamily="34" charset="0"/>
              </a:rPr>
              <a:t>Thành thị Óc Eo</a:t>
            </a:r>
            <a:endParaRPr lang="en-US" sz="5000" dirty="0"/>
          </a:p>
        </p:txBody>
      </p:sp>
      <p:pic>
        <p:nvPicPr>
          <p:cNvPr id="5122" name="Picture 2" descr="Óc 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499"/>
            <a:ext cx="8610600" cy="7698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hùm ảnh: Tháp Chót Mạt - cổ tháp 1.300 tuổi của nền văn hóa Óc Eo -  Redsv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104900"/>
            <a:ext cx="8371114" cy="754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27632">
            <a:off x="16382940" y="856288"/>
            <a:ext cx="979836" cy="4214351"/>
          </a:xfrm>
          <a:prstGeom prst="rect">
            <a:avLst/>
          </a:prstGeom>
        </p:spPr>
      </p:pic>
      <p:pic>
        <p:nvPicPr>
          <p:cNvPr id="3" name="Picture 3"/>
          <p:cNvPicPr>
            <a:picLocks noChangeAspect="1"/>
          </p:cNvPicPr>
          <p:nvPr/>
        </p:nvPicPr>
        <p:blipFill>
          <a:blip r:embed="rId2"/>
          <a:srcRect/>
          <a:stretch>
            <a:fillRect/>
          </a:stretch>
        </p:blipFill>
        <p:spPr>
          <a:xfrm rot="-9003389">
            <a:off x="15512740" y="-226897"/>
            <a:ext cx="1350795" cy="5809869"/>
          </a:xfrm>
          <a:prstGeom prst="rect">
            <a:avLst/>
          </a:prstGeom>
        </p:spPr>
      </p:pic>
      <p:pic>
        <p:nvPicPr>
          <p:cNvPr id="4" name="Picture 4"/>
          <p:cNvPicPr>
            <a:picLocks noChangeAspect="1"/>
          </p:cNvPicPr>
          <p:nvPr/>
        </p:nvPicPr>
        <p:blipFill>
          <a:blip r:embed="rId3"/>
          <a:srcRect/>
          <a:stretch>
            <a:fillRect/>
          </a:stretch>
        </p:blipFill>
        <p:spPr>
          <a:xfrm rot="-6497876">
            <a:off x="13517226" y="-2331353"/>
            <a:ext cx="2713296" cy="6699496"/>
          </a:xfrm>
          <a:prstGeom prst="rect">
            <a:avLst/>
          </a:prstGeom>
        </p:spPr>
      </p:pic>
      <p:pic>
        <p:nvPicPr>
          <p:cNvPr id="5" name="Picture 5"/>
          <p:cNvPicPr>
            <a:picLocks noChangeAspect="1"/>
          </p:cNvPicPr>
          <p:nvPr/>
        </p:nvPicPr>
        <p:blipFill>
          <a:blip r:embed="rId4"/>
          <a:srcRect/>
          <a:stretch>
            <a:fillRect/>
          </a:stretch>
        </p:blipFill>
        <p:spPr>
          <a:xfrm rot="-9431385">
            <a:off x="14679492" y="-639404"/>
            <a:ext cx="3237750" cy="4375338"/>
          </a:xfrm>
          <a:prstGeom prst="rect">
            <a:avLst/>
          </a:prstGeom>
        </p:spPr>
      </p:pic>
      <p:pic>
        <p:nvPicPr>
          <p:cNvPr id="23" name="Picture 2"/>
          <p:cNvPicPr>
            <a:picLocks noChangeAspect="1"/>
          </p:cNvPicPr>
          <p:nvPr/>
        </p:nvPicPr>
        <p:blipFill>
          <a:blip r:embed="rId2"/>
          <a:srcRect/>
          <a:stretch>
            <a:fillRect/>
          </a:stretch>
        </p:blipFill>
        <p:spPr>
          <a:xfrm rot="-10027632">
            <a:off x="16535340" y="1008688"/>
            <a:ext cx="979836" cy="4214351"/>
          </a:xfrm>
          <a:prstGeom prst="rect">
            <a:avLst/>
          </a:prstGeom>
        </p:spPr>
      </p:pic>
      <p:pic>
        <p:nvPicPr>
          <p:cNvPr id="24" name="Picture 3"/>
          <p:cNvPicPr>
            <a:picLocks noChangeAspect="1"/>
          </p:cNvPicPr>
          <p:nvPr/>
        </p:nvPicPr>
        <p:blipFill>
          <a:blip r:embed="rId2"/>
          <a:srcRect/>
          <a:stretch>
            <a:fillRect/>
          </a:stretch>
        </p:blipFill>
        <p:spPr>
          <a:xfrm rot="-9003389">
            <a:off x="15665140" y="-74497"/>
            <a:ext cx="1350795" cy="5809869"/>
          </a:xfrm>
          <a:prstGeom prst="rect">
            <a:avLst/>
          </a:prstGeom>
        </p:spPr>
      </p:pic>
      <p:pic>
        <p:nvPicPr>
          <p:cNvPr id="25" name="Picture 4"/>
          <p:cNvPicPr>
            <a:picLocks noChangeAspect="1"/>
          </p:cNvPicPr>
          <p:nvPr/>
        </p:nvPicPr>
        <p:blipFill>
          <a:blip r:embed="rId3"/>
          <a:srcRect/>
          <a:stretch>
            <a:fillRect/>
          </a:stretch>
        </p:blipFill>
        <p:spPr>
          <a:xfrm rot="-6497876">
            <a:off x="13669626" y="-2178953"/>
            <a:ext cx="2713296" cy="6699496"/>
          </a:xfrm>
          <a:prstGeom prst="rect">
            <a:avLst/>
          </a:prstGeom>
        </p:spPr>
      </p:pic>
      <p:pic>
        <p:nvPicPr>
          <p:cNvPr id="26" name="Picture 5"/>
          <p:cNvPicPr>
            <a:picLocks noChangeAspect="1"/>
          </p:cNvPicPr>
          <p:nvPr/>
        </p:nvPicPr>
        <p:blipFill>
          <a:blip r:embed="rId4"/>
          <a:srcRect/>
          <a:stretch>
            <a:fillRect/>
          </a:stretch>
        </p:blipFill>
        <p:spPr>
          <a:xfrm rot="-9431385">
            <a:off x="14831892" y="-487004"/>
            <a:ext cx="3237750" cy="4375338"/>
          </a:xfrm>
          <a:prstGeom prst="rect">
            <a:avLst/>
          </a:prstGeom>
        </p:spPr>
      </p:pic>
      <p:sp>
        <p:nvSpPr>
          <p:cNvPr id="31" name="TextBox 6"/>
          <p:cNvSpPr txBox="1"/>
          <p:nvPr/>
        </p:nvSpPr>
        <p:spPr>
          <a:xfrm>
            <a:off x="0" y="3624224"/>
            <a:ext cx="18375768" cy="987706"/>
          </a:xfrm>
          <a:prstGeom prst="rect">
            <a:avLst/>
          </a:prstGeom>
        </p:spPr>
        <p:txBody>
          <a:bodyPr wrap="square" lIns="0" tIns="0" rIns="0" bIns="0" rtlCol="0" anchor="t">
            <a:spAutoFit/>
          </a:bodyPr>
          <a:lstStyle/>
          <a:p>
            <a:pPr algn="ctr">
              <a:lnSpc>
                <a:spcPts val="8640"/>
              </a:lnSpc>
            </a:pPr>
            <a:r>
              <a:rPr lang="en-US" sz="5500" b="1" dirty="0" smtClean="0">
                <a:solidFill>
                  <a:srgbClr val="000000"/>
                </a:solidFill>
                <a:latin typeface="Arial" panose="020B0604020202020204" pitchFamily="34" charset="0"/>
                <a:cs typeface="Arial" panose="020B0604020202020204" pitchFamily="34" charset="0"/>
              </a:rPr>
              <a:t>2. TỔ CHỨC XÃ HỘI</a:t>
            </a:r>
            <a:endParaRPr lang="en-US" sz="5500" b="1" dirty="0">
              <a:solidFill>
                <a:srgbClr val="000000"/>
              </a:solidFill>
              <a:latin typeface="Arial" panose="020B0604020202020204" pitchFamily="34" charset="0"/>
              <a:cs typeface="Arial" panose="020B0604020202020204" pitchFamily="34" charset="0"/>
            </a:endParaRPr>
          </a:p>
        </p:txBody>
      </p:sp>
      <p:sp>
        <p:nvSpPr>
          <p:cNvPr id="32" name="Rectangle 31"/>
          <p:cNvSpPr/>
          <p:nvPr/>
        </p:nvSpPr>
        <p:spPr>
          <a:xfrm>
            <a:off x="2800038" y="5431628"/>
            <a:ext cx="15991115" cy="911532"/>
          </a:xfrm>
          <a:prstGeom prst="rect">
            <a:avLst/>
          </a:prstGeom>
        </p:spPr>
        <p:txBody>
          <a:bodyPr wrap="square">
            <a:spAutoFit/>
          </a:bodyPr>
          <a:lstStyle/>
          <a:p>
            <a:pPr>
              <a:lnSpc>
                <a:spcPts val="7000"/>
              </a:lnSpc>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Em hãy kể tên những tầng lớp trong xã hội Phù Nam</a:t>
            </a:r>
            <a:r>
              <a:rPr lang="nl-NL"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pic>
        <p:nvPicPr>
          <p:cNvPr id="33"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35153" flipV="1">
            <a:off x="772474" y="5677377"/>
            <a:ext cx="1908601" cy="579521"/>
          </a:xfrm>
          <a:prstGeom prst="rect">
            <a:avLst/>
          </a:prstGeom>
        </p:spPr>
      </p:pic>
      <p:pic>
        <p:nvPicPr>
          <p:cNvPr id="3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35153" flipV="1">
            <a:off x="739818" y="7379407"/>
            <a:ext cx="1908601" cy="579521"/>
          </a:xfrm>
          <a:prstGeom prst="rect">
            <a:avLst/>
          </a:prstGeom>
        </p:spPr>
      </p:pic>
      <p:sp>
        <p:nvSpPr>
          <p:cNvPr id="35" name="Rectangle 34"/>
          <p:cNvSpPr/>
          <p:nvPr/>
        </p:nvSpPr>
        <p:spPr>
          <a:xfrm>
            <a:off x="2800038" y="7133658"/>
            <a:ext cx="10894329" cy="911532"/>
          </a:xfrm>
          <a:prstGeom prst="rect">
            <a:avLst/>
          </a:prstGeom>
        </p:spPr>
        <p:txBody>
          <a:bodyPr wrap="none">
            <a:spAutoFit/>
          </a:bodyPr>
          <a:lstStyle/>
          <a:p>
            <a:pPr>
              <a:lnSpc>
                <a:spcPts val="7000"/>
              </a:lnSpc>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Những tầng lớp đó làm công việc gì? </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9142" y="-239442"/>
            <a:ext cx="10670610" cy="10765884"/>
          </a:xfrm>
          <a:prstGeom prst="rect">
            <a:avLst/>
          </a:prstGeom>
        </p:spPr>
      </p:pic>
      <p:sp>
        <p:nvSpPr>
          <p:cNvPr id="3" name="AutoShape 3"/>
          <p:cNvSpPr/>
          <p:nvPr/>
        </p:nvSpPr>
        <p:spPr>
          <a:xfrm>
            <a:off x="9501468" y="0"/>
            <a:ext cx="8786532" cy="10287000"/>
          </a:xfrm>
          <a:prstGeom prst="rect">
            <a:avLst/>
          </a:prstGeom>
          <a:solidFill>
            <a:srgbClr val="CBE4BD"/>
          </a:solidFill>
        </p:spPr>
      </p:sp>
      <p:grpSp>
        <p:nvGrpSpPr>
          <p:cNvPr id="4" name="Group 4"/>
          <p:cNvGrpSpPr/>
          <p:nvPr/>
        </p:nvGrpSpPr>
        <p:grpSpPr>
          <a:xfrm>
            <a:off x="10946397" y="6586899"/>
            <a:ext cx="6201475" cy="997914"/>
            <a:chOff x="0" y="0"/>
            <a:chExt cx="6482199" cy="1043086"/>
          </a:xfrm>
        </p:grpSpPr>
        <p:sp>
          <p:nvSpPr>
            <p:cNvPr id="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13" name="TextBox 13"/>
          <p:cNvSpPr txBox="1"/>
          <p:nvPr/>
        </p:nvSpPr>
        <p:spPr>
          <a:xfrm>
            <a:off x="11254267" y="2983082"/>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Quý tộc</a:t>
            </a:r>
            <a:endParaRPr lang="en-US" sz="5000" dirty="0">
              <a:solidFill>
                <a:srgbClr val="2B2A2A"/>
              </a:solidFill>
              <a:latin typeface="Arial" panose="020B0604020202020204" pitchFamily="34" charset="0"/>
              <a:cs typeface="Arial" panose="020B0604020202020204" pitchFamily="34" charset="0"/>
            </a:endParaRPr>
          </a:p>
        </p:txBody>
      </p:sp>
      <p:sp>
        <p:nvSpPr>
          <p:cNvPr id="18" name="TextBox 18"/>
          <p:cNvSpPr txBox="1"/>
          <p:nvPr/>
        </p:nvSpPr>
        <p:spPr>
          <a:xfrm>
            <a:off x="611042" y="2040856"/>
            <a:ext cx="8244161" cy="6205288"/>
          </a:xfrm>
          <a:prstGeom prst="rect">
            <a:avLst/>
          </a:prstGeom>
        </p:spPr>
        <p:txBody>
          <a:bodyPr wrap="square" lIns="0" tIns="0" rIns="0" bIns="0" rtlCol="0" anchor="t">
            <a:spAutoFit/>
          </a:bodyPr>
          <a:lstStyle/>
          <a:p>
            <a:pPr algn="just">
              <a:lnSpc>
                <a:spcPts val="7000"/>
              </a:lnSpc>
            </a:pPr>
            <a:r>
              <a:rPr lang="nl-NL" sz="5000" dirty="0">
                <a:latin typeface="Arial" panose="020B0604020202020204" pitchFamily="34" charset="0"/>
                <a:cs typeface="Arial" panose="020B0604020202020204" pitchFamily="34" charset="0"/>
              </a:rPr>
              <a:t>Sự tinh tế của </a:t>
            </a:r>
            <a:r>
              <a:rPr lang="nl-NL" sz="5000" dirty="0" smtClean="0">
                <a:latin typeface="Arial" panose="020B0604020202020204" pitchFamily="34" charset="0"/>
                <a:cs typeface="Arial" panose="020B0604020202020204" pitchFamily="34" charset="0"/>
              </a:rPr>
              <a:t>đồ </a:t>
            </a:r>
            <a:r>
              <a:rPr lang="nl-NL" sz="5000" dirty="0">
                <a:latin typeface="Arial" panose="020B0604020202020204" pitchFamily="34" charset="0"/>
                <a:cs typeface="Arial" panose="020B0604020202020204" pitchFamily="34" charset="0"/>
              </a:rPr>
              <a:t>trang sức bằng kim loại và đá </a:t>
            </a:r>
            <a:r>
              <a:rPr lang="nl-NL" sz="5000" dirty="0" smtClean="0">
                <a:latin typeface="Arial" panose="020B0604020202020204" pitchFamily="34" charset="0"/>
                <a:cs typeface="Arial" panose="020B0604020202020204" pitchFamily="34" charset="0"/>
              </a:rPr>
              <a:t>quý cho </a:t>
            </a:r>
            <a:r>
              <a:rPr lang="nl-NL" sz="5000" dirty="0">
                <a:latin typeface="Arial" panose="020B0604020202020204" pitchFamily="34" charset="0"/>
                <a:cs typeface="Arial" panose="020B0604020202020204" pitchFamily="34" charset="0"/>
              </a:rPr>
              <a:t>thấy thành </a:t>
            </a:r>
            <a:r>
              <a:rPr lang="nl-NL" sz="5000" dirty="0" smtClean="0">
                <a:latin typeface="Arial" panose="020B0604020202020204" pitchFamily="34" charset="0"/>
                <a:cs typeface="Arial" panose="020B0604020202020204" pitchFamily="34" charset="0"/>
              </a:rPr>
              <a:t>thị là </a:t>
            </a:r>
            <a:r>
              <a:rPr lang="nl-NL" sz="5000" dirty="0">
                <a:latin typeface="Arial" panose="020B0604020202020204" pitchFamily="34" charset="0"/>
                <a:cs typeface="Arial" panose="020B0604020202020204" pitchFamily="34" charset="0"/>
              </a:rPr>
              <a:t>nơi sinh sống của những tầng lớp cư dân khác nhau, </a:t>
            </a:r>
            <a:r>
              <a:rPr lang="nl-NL" sz="5000" dirty="0" smtClean="0">
                <a:latin typeface="Arial" panose="020B0604020202020204" pitchFamily="34" charset="0"/>
                <a:cs typeface="Arial" panose="020B0604020202020204" pitchFamily="34" charset="0"/>
              </a:rPr>
              <a:t>giữ </a:t>
            </a:r>
            <a:r>
              <a:rPr lang="nl-NL" sz="5000" dirty="0">
                <a:latin typeface="Arial" panose="020B0604020202020204" pitchFamily="34" charset="0"/>
                <a:cs typeface="Arial" panose="020B0604020202020204" pitchFamily="34" charset="0"/>
              </a:rPr>
              <a:t>vai trò quan trọng trong tổ chức xã hội của Phù Nam.</a:t>
            </a:r>
            <a:endParaRPr lang="en-US" sz="5000" dirty="0">
              <a:latin typeface="Arial" panose="020B0604020202020204" pitchFamily="34" charset="0"/>
              <a:cs typeface="Arial" panose="020B0604020202020204" pitchFamily="34" charset="0"/>
            </a:endParaRPr>
          </a:p>
        </p:txBody>
      </p:sp>
      <p:grpSp>
        <p:nvGrpSpPr>
          <p:cNvPr id="19" name="Group 4"/>
          <p:cNvGrpSpPr/>
          <p:nvPr/>
        </p:nvGrpSpPr>
        <p:grpSpPr>
          <a:xfrm>
            <a:off x="10946397" y="2885583"/>
            <a:ext cx="6201475" cy="997914"/>
            <a:chOff x="0" y="0"/>
            <a:chExt cx="6482199" cy="1043086"/>
          </a:xfrm>
        </p:grpSpPr>
        <p:sp>
          <p:nvSpPr>
            <p:cNvPr id="2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2" name="TextBox 13"/>
          <p:cNvSpPr txBox="1"/>
          <p:nvPr/>
        </p:nvSpPr>
        <p:spPr>
          <a:xfrm>
            <a:off x="11406667" y="3135482"/>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Quý tộc</a:t>
            </a:r>
            <a:endParaRPr lang="en-US" sz="5000" dirty="0">
              <a:solidFill>
                <a:srgbClr val="2B2A2A"/>
              </a:solidFill>
              <a:latin typeface="Arial" panose="020B0604020202020204" pitchFamily="34" charset="0"/>
              <a:cs typeface="Arial" panose="020B0604020202020204" pitchFamily="34" charset="0"/>
            </a:endParaRPr>
          </a:p>
        </p:txBody>
      </p:sp>
      <p:sp>
        <p:nvSpPr>
          <p:cNvPr id="23" name="TextBox 13"/>
          <p:cNvSpPr txBox="1"/>
          <p:nvPr/>
        </p:nvSpPr>
        <p:spPr>
          <a:xfrm>
            <a:off x="11585470" y="4827910"/>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Thương nhân</a:t>
            </a:r>
            <a:endParaRPr lang="en-US" sz="5000" dirty="0">
              <a:solidFill>
                <a:srgbClr val="2B2A2A"/>
              </a:solidFill>
              <a:latin typeface="Arial" panose="020B0604020202020204" pitchFamily="34" charset="0"/>
              <a:cs typeface="Arial" panose="020B0604020202020204" pitchFamily="34" charset="0"/>
            </a:endParaRPr>
          </a:p>
        </p:txBody>
      </p:sp>
      <p:grpSp>
        <p:nvGrpSpPr>
          <p:cNvPr id="24" name="Group 4"/>
          <p:cNvGrpSpPr/>
          <p:nvPr/>
        </p:nvGrpSpPr>
        <p:grpSpPr>
          <a:xfrm>
            <a:off x="10946398" y="4686300"/>
            <a:ext cx="6201474" cy="997914"/>
            <a:chOff x="0" y="0"/>
            <a:chExt cx="6482199" cy="1043086"/>
          </a:xfrm>
        </p:grpSpPr>
        <p:sp>
          <p:nvSpPr>
            <p:cNvPr id="2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7" name="TextBox 13"/>
          <p:cNvSpPr txBox="1"/>
          <p:nvPr/>
        </p:nvSpPr>
        <p:spPr>
          <a:xfrm>
            <a:off x="11406667" y="5007703"/>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Thương nhân</a:t>
            </a:r>
            <a:endParaRPr lang="en-US" sz="5000" dirty="0">
              <a:solidFill>
                <a:srgbClr val="2B2A2A"/>
              </a:solidFill>
              <a:latin typeface="Arial" panose="020B0604020202020204" pitchFamily="34" charset="0"/>
              <a:cs typeface="Arial" panose="020B0604020202020204" pitchFamily="34" charset="0"/>
            </a:endParaRPr>
          </a:p>
        </p:txBody>
      </p:sp>
      <p:sp>
        <p:nvSpPr>
          <p:cNvPr id="28" name="TextBox 13"/>
          <p:cNvSpPr txBox="1"/>
          <p:nvPr/>
        </p:nvSpPr>
        <p:spPr>
          <a:xfrm>
            <a:off x="11585470" y="6932868"/>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Thợ thủ công</a:t>
            </a:r>
            <a:endParaRPr lang="en-US" sz="5000" dirty="0">
              <a:solidFill>
                <a:srgbClr val="2B2A2A"/>
              </a:solidFill>
              <a:latin typeface="Arial" panose="020B0604020202020204" pitchFamily="34" charset="0"/>
              <a:cs typeface="Arial" panose="020B0604020202020204" pitchFamily="34" charset="0"/>
            </a:endParaRPr>
          </a:p>
        </p:txBody>
      </p:sp>
      <p:grpSp>
        <p:nvGrpSpPr>
          <p:cNvPr id="29" name="Group 4"/>
          <p:cNvGrpSpPr/>
          <p:nvPr/>
        </p:nvGrpSpPr>
        <p:grpSpPr>
          <a:xfrm>
            <a:off x="10946397" y="8246144"/>
            <a:ext cx="6201475" cy="997914"/>
            <a:chOff x="0" y="0"/>
            <a:chExt cx="6482199" cy="1043086"/>
          </a:xfrm>
        </p:grpSpPr>
        <p:sp>
          <p:nvSpPr>
            <p:cNvPr id="3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3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32" name="TextBox 13"/>
          <p:cNvSpPr txBox="1"/>
          <p:nvPr/>
        </p:nvSpPr>
        <p:spPr>
          <a:xfrm>
            <a:off x="11585470" y="8540154"/>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Nông dân</a:t>
            </a:r>
            <a:endParaRPr lang="en-US" sz="5000" dirty="0">
              <a:solidFill>
                <a:srgbClr val="2B2A2A"/>
              </a:solidFill>
              <a:latin typeface="Arial" panose="020B0604020202020204" pitchFamily="34" charset="0"/>
              <a:cs typeface="Arial" panose="020B0604020202020204" pitchFamily="34" charset="0"/>
            </a:endParaRPr>
          </a:p>
        </p:txBody>
      </p:sp>
      <p:pic>
        <p:nvPicPr>
          <p:cNvPr id="3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8983140" y="5450717"/>
            <a:ext cx="1908601" cy="938755"/>
          </a:xfrm>
          <a:prstGeom prst="rect">
            <a:avLst/>
          </a:prstGeom>
        </p:spPr>
      </p:pic>
    </p:spTree>
    <p:extLst>
      <p:ext uri="{BB962C8B-B14F-4D97-AF65-F5344CB8AC3E}">
        <p14:creationId xmlns:p14="http://schemas.microsoft.com/office/powerpoint/2010/main" val="632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7" grpId="0"/>
      <p:bldP spid="28"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2364134" cy="23555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90418" y="7326102"/>
            <a:ext cx="3933868" cy="559076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17919" y="3371537"/>
            <a:ext cx="1761579" cy="3954565"/>
          </a:xfrm>
          <a:prstGeom prst="rect">
            <a:avLst/>
          </a:prstGeom>
        </p:spPr>
      </p:pic>
      <p:sp>
        <p:nvSpPr>
          <p:cNvPr id="8" name="TextBox 6"/>
          <p:cNvSpPr txBox="1"/>
          <p:nvPr/>
        </p:nvSpPr>
        <p:spPr>
          <a:xfrm>
            <a:off x="21771" y="3344323"/>
            <a:ext cx="18375768" cy="1731500"/>
          </a:xfrm>
          <a:prstGeom prst="rect">
            <a:avLst/>
          </a:prstGeom>
        </p:spPr>
        <p:txBody>
          <a:bodyPr wrap="square" lIns="0" tIns="0" rIns="0" bIns="0" rtlCol="0" anchor="t">
            <a:spAutoFit/>
          </a:bodyPr>
          <a:lstStyle/>
          <a:p>
            <a:pPr algn="ctr">
              <a:lnSpc>
                <a:spcPts val="7000"/>
              </a:lnSpc>
            </a:pPr>
            <a:r>
              <a:rPr lang="en-US" sz="5500" b="1" dirty="0" smtClean="0">
                <a:solidFill>
                  <a:srgbClr val="000000"/>
                </a:solidFill>
                <a:latin typeface="Arial" panose="020B0604020202020204" pitchFamily="34" charset="0"/>
                <a:cs typeface="Arial" panose="020B0604020202020204" pitchFamily="34" charset="0"/>
              </a:rPr>
              <a:t>Thảo luận và trả lời câu hỏi</a:t>
            </a:r>
          </a:p>
          <a:p>
            <a:pPr algn="ctr">
              <a:lnSpc>
                <a:spcPts val="7000"/>
              </a:lnSpc>
            </a:pPr>
            <a:r>
              <a:rPr lang="en-US" sz="5500" b="1" dirty="0" smtClean="0">
                <a:solidFill>
                  <a:srgbClr val="000000"/>
                </a:solidFill>
                <a:latin typeface="Arial" panose="020B0604020202020204" pitchFamily="34" charset="0"/>
                <a:cs typeface="Arial" panose="020B0604020202020204" pitchFamily="34" charset="0"/>
              </a:rPr>
              <a:t>vào Phiếu học tập số 1</a:t>
            </a:r>
            <a:endParaRPr lang="en-US" sz="5500" b="1" dirty="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2667000" y="5760230"/>
            <a:ext cx="12321002" cy="1921423"/>
          </a:xfrm>
          <a:prstGeom prst="rect">
            <a:avLst/>
          </a:prstGeom>
        </p:spPr>
        <p:txBody>
          <a:bodyPr wrap="none">
            <a:spAutoFit/>
          </a:bodyPr>
          <a:lstStyle/>
          <a:p>
            <a:pPr>
              <a:lnSpc>
                <a:spcPts val="75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Xã hội Phù Nam có những nét tương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đồng</a:t>
            </a:r>
          </a:p>
          <a:p>
            <a:pPr>
              <a:lnSpc>
                <a:spcPts val="75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nào so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với xã hội Chăm-pa?</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143000" y="3435602"/>
            <a:ext cx="13891989" cy="3881265"/>
            <a:chOff x="0" y="0"/>
            <a:chExt cx="14080983" cy="12938973"/>
          </a:xfrm>
        </p:grpSpPr>
        <p:sp>
          <p:nvSpPr>
            <p:cNvPr id="14"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15" name="Group 15"/>
          <p:cNvGrpSpPr/>
          <p:nvPr/>
        </p:nvGrpSpPr>
        <p:grpSpPr>
          <a:xfrm>
            <a:off x="758168" y="2916509"/>
            <a:ext cx="1284903" cy="1284903"/>
            <a:chOff x="0" y="0"/>
            <a:chExt cx="1713204" cy="1713204"/>
          </a:xfrm>
        </p:grpSpPr>
        <p:grpSp>
          <p:nvGrpSpPr>
            <p:cNvPr id="16" name="Group 16"/>
            <p:cNvGrpSpPr/>
            <p:nvPr/>
          </p:nvGrpSpPr>
          <p:grpSpPr>
            <a:xfrm>
              <a:off x="0" y="0"/>
              <a:ext cx="1713204" cy="171320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18" name="Group 18"/>
            <p:cNvGrpSpPr>
              <a:grpSpLocks noChangeAspect="1"/>
            </p:cNvGrpSpPr>
            <p:nvPr/>
          </p:nvGrpSpPr>
          <p:grpSpPr>
            <a:xfrm>
              <a:off x="335705" y="335705"/>
              <a:ext cx="1041793" cy="104179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3109" y="591800"/>
              <a:ext cx="686986" cy="529604"/>
            </a:xfrm>
            <a:prstGeom prst="rect">
              <a:avLst/>
            </a:prstGeom>
          </p:spPr>
        </p:pic>
      </p:grpSp>
      <p:sp>
        <p:nvSpPr>
          <p:cNvPr id="44" name="Freeform 8"/>
          <p:cNvSpPr/>
          <p:nvPr/>
        </p:nvSpPr>
        <p:spPr>
          <a:xfrm>
            <a:off x="2552882" y="1177278"/>
            <a:ext cx="13132210" cy="1828800"/>
          </a:xfrm>
          <a:custGeom>
            <a:avLst/>
            <a:gdLst/>
            <a:ahLst/>
            <a:cxnLst/>
            <a:rect l="l" t="t" r="r" b="b"/>
            <a:pathLst>
              <a:path w="1614148" h="360680">
                <a:moveTo>
                  <a:pt x="1614148" y="180340"/>
                </a:moveTo>
                <a:cubicBezTo>
                  <a:pt x="1614148" y="81280"/>
                  <a:pt x="1534137" y="0"/>
                  <a:pt x="1433807" y="0"/>
                </a:cubicBezTo>
                <a:lnTo>
                  <a:pt x="172720" y="0"/>
                </a:lnTo>
                <a:lnTo>
                  <a:pt x="172720" y="1270"/>
                </a:lnTo>
                <a:cubicBezTo>
                  <a:pt x="76200" y="5080"/>
                  <a:pt x="0" y="83820"/>
                  <a:pt x="0" y="180340"/>
                </a:cubicBezTo>
                <a:cubicBezTo>
                  <a:pt x="0" y="276860"/>
                  <a:pt x="77470" y="355600"/>
                  <a:pt x="172720" y="359410"/>
                </a:cubicBezTo>
                <a:lnTo>
                  <a:pt x="172720" y="360680"/>
                </a:lnTo>
                <a:lnTo>
                  <a:pt x="1433807" y="360680"/>
                </a:lnTo>
                <a:cubicBezTo>
                  <a:pt x="1532867" y="360680"/>
                  <a:pt x="1614147" y="279400"/>
                  <a:pt x="1614147" y="180340"/>
                </a:cubicBezTo>
                <a:close/>
              </a:path>
            </a:pathLst>
          </a:custGeom>
          <a:solidFill>
            <a:srgbClr val="2F945C"/>
          </a:solidFill>
        </p:spPr>
      </p:sp>
      <p:sp>
        <p:nvSpPr>
          <p:cNvPr id="45" name="Rectangle 44"/>
          <p:cNvSpPr/>
          <p:nvPr/>
        </p:nvSpPr>
        <p:spPr>
          <a:xfrm>
            <a:off x="3039093" y="1550765"/>
            <a:ext cx="13255591" cy="1054135"/>
          </a:xfrm>
          <a:prstGeom prst="rect">
            <a:avLst/>
          </a:prstGeom>
        </p:spPr>
        <p:txBody>
          <a:bodyPr wrap="square">
            <a:spAutoFit/>
          </a:bodyPr>
          <a:lstStyle/>
          <a:p>
            <a:pPr>
              <a:lnSpc>
                <a:spcPts val="7500"/>
              </a:lnSpc>
            </a:pP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Nét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tương </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đồng nào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so với xã hội </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Chăm-pa</a:t>
            </a:r>
            <a:endParaRPr lang="en-US" sz="5000"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1947934" y="3534705"/>
            <a:ext cx="12858455" cy="3683060"/>
          </a:xfrm>
          <a:prstGeom prst="rect">
            <a:avLst/>
          </a:prstGeom>
        </p:spPr>
        <p:txBody>
          <a:bodyPr wrap="square">
            <a:spAutoFit/>
          </a:bodyPr>
          <a:lstStyle/>
          <a:p>
            <a:pPr algn="just">
              <a:lnSpc>
                <a:spcPts val="7000"/>
              </a:lnSpc>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Là nhà nước quản chủ chuyên chế: vua đứng đầu vương quốc và có quyền lực cao nhất; dưới vua là hệ thống quan lại trong một hệ thống chính quyền có nhiều cấp bậc.</a:t>
            </a:r>
            <a:endParaRPr lang="en-US" sz="5000" dirty="0">
              <a:solidFill>
                <a:srgbClr val="002060"/>
              </a:solidFill>
              <a:latin typeface="Arial" panose="020B0604020202020204" pitchFamily="34" charset="0"/>
              <a:cs typeface="Arial" panose="020B0604020202020204" pitchFamily="34" charset="0"/>
            </a:endParaRPr>
          </a:p>
        </p:txBody>
      </p:sp>
      <p:pic>
        <p:nvPicPr>
          <p:cNvPr id="48"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9197" y="2604900"/>
            <a:ext cx="3374433" cy="7563978"/>
          </a:xfrm>
          <a:prstGeom prst="rect">
            <a:avLst/>
          </a:prstGeom>
        </p:spPr>
      </p:pic>
      <p:grpSp>
        <p:nvGrpSpPr>
          <p:cNvPr id="49" name="Group 13"/>
          <p:cNvGrpSpPr/>
          <p:nvPr/>
        </p:nvGrpSpPr>
        <p:grpSpPr>
          <a:xfrm>
            <a:off x="1143000" y="7844097"/>
            <a:ext cx="13891989" cy="1376163"/>
            <a:chOff x="0" y="0"/>
            <a:chExt cx="14080983" cy="12938973"/>
          </a:xfrm>
        </p:grpSpPr>
        <p:sp>
          <p:nvSpPr>
            <p:cNvPr id="50"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51" name="Group 15"/>
          <p:cNvGrpSpPr/>
          <p:nvPr/>
        </p:nvGrpSpPr>
        <p:grpSpPr>
          <a:xfrm>
            <a:off x="758168" y="7325004"/>
            <a:ext cx="1284903" cy="1284903"/>
            <a:chOff x="0" y="0"/>
            <a:chExt cx="1713204" cy="1713204"/>
          </a:xfrm>
        </p:grpSpPr>
        <p:grpSp>
          <p:nvGrpSpPr>
            <p:cNvPr id="52" name="Group 16"/>
            <p:cNvGrpSpPr/>
            <p:nvPr/>
          </p:nvGrpSpPr>
          <p:grpSpPr>
            <a:xfrm>
              <a:off x="0" y="0"/>
              <a:ext cx="1713204" cy="1713204"/>
              <a:chOff x="0" y="0"/>
              <a:chExt cx="6350000" cy="6350000"/>
            </a:xfrm>
          </p:grpSpPr>
          <p:sp>
            <p:nvSpPr>
              <p:cNvPr id="56"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53" name="Group 18"/>
            <p:cNvGrpSpPr>
              <a:grpSpLocks noChangeAspect="1"/>
            </p:cNvGrpSpPr>
            <p:nvPr/>
          </p:nvGrpSpPr>
          <p:grpSpPr>
            <a:xfrm>
              <a:off x="335705" y="335705"/>
              <a:ext cx="1041793" cy="1041793"/>
              <a:chOff x="0" y="0"/>
              <a:chExt cx="6355080" cy="6355080"/>
            </a:xfrm>
          </p:grpSpPr>
          <p:sp>
            <p:nvSpPr>
              <p:cNvPr id="55"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54"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3109" y="591800"/>
              <a:ext cx="686986" cy="529604"/>
            </a:xfrm>
            <a:prstGeom prst="rect">
              <a:avLst/>
            </a:prstGeom>
          </p:spPr>
        </p:pic>
      </p:grpSp>
      <p:sp>
        <p:nvSpPr>
          <p:cNvPr id="57" name="Rectangle 56"/>
          <p:cNvSpPr/>
          <p:nvPr/>
        </p:nvSpPr>
        <p:spPr>
          <a:xfrm>
            <a:off x="1947934" y="7943200"/>
            <a:ext cx="12858455" cy="911532"/>
          </a:xfrm>
          <a:prstGeom prst="rect">
            <a:avLst/>
          </a:prstGeom>
        </p:spPr>
        <p:txBody>
          <a:bodyPr wrap="square">
            <a:spAutoFit/>
          </a:bodyPr>
          <a:lstStyle/>
          <a:p>
            <a:pPr algn="just">
              <a:lnSpc>
                <a:spcPts val="7000"/>
              </a:lnSpc>
            </a:pPr>
            <a:r>
              <a:rPr lang="vi-VN" sz="5000" dirty="0">
                <a:solidFill>
                  <a:srgbClr val="002060"/>
                </a:solidFill>
                <a:ea typeface="Calibri" panose="020F0502020204030204" pitchFamily="34" charset="0"/>
                <a:cs typeface="Arial" panose="020B0604020202020204" pitchFamily="34" charset="0"/>
              </a:rPr>
              <a:t>Sự hình thành của tầng lớp thương nhân</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randombar(horizontal)">
                                      <p:cBhvr>
                                        <p:cTn id="29" dur="500"/>
                                        <p:tgtEl>
                                          <p:spTgt spid="57"/>
                                        </p:tgtEl>
                                      </p:cBhvr>
                                    </p:animEffect>
                                  </p:childTnLst>
                                </p:cTn>
                              </p:par>
                              <p:par>
                                <p:cTn id="30" presetID="14" presetClass="entr" presetSubtype="1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par>
                                <p:cTn id="33" presetID="14" presetClass="entr" presetSubtype="1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1" y="3086100"/>
            <a:ext cx="18287999" cy="990015"/>
          </a:xfrm>
          <a:prstGeom prst="rect">
            <a:avLst/>
          </a:prstGeom>
        </p:spPr>
        <p:txBody>
          <a:bodyPr wrap="square">
            <a:spAutoFit/>
          </a:bodyPr>
          <a:lstStyle/>
          <a:p>
            <a:pPr algn="ctr">
              <a:lnSpc>
                <a:spcPts val="7000"/>
              </a:lnSpc>
            </a:pPr>
            <a:r>
              <a:rPr lang="fr-FR" sz="60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III. MỘT SỐ THÀNH TỰ VĂN HÓA </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447800" y="4686300"/>
            <a:ext cx="16383000" cy="3683060"/>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Văn hoá vật chất và tinh thần thể hiện những đặc điểm của một nền văn hoá mang đậm đời sống sông nước. </a:t>
            </a:r>
            <a:endPar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Một </a:t>
            </a: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số thành tựu văn hoá: chữ Phạn, Hindu giáo, Phật giáo, nghệ thuật làm gốm, điêu khắc, kim </a:t>
            </a: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hoàn,...</a:t>
            </a:r>
            <a:endParaRPr lang="en-US" sz="50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11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0" y="1552250"/>
            <a:ext cx="18288000" cy="641201"/>
          </a:xfrm>
          <a:prstGeom prst="rect">
            <a:avLst/>
          </a:prstGeom>
        </p:spPr>
        <p:txBody>
          <a:bodyPr wrap="square" lIns="0" tIns="0" rIns="0" bIns="0" rtlCol="0" anchor="t">
            <a:spAutoFit/>
          </a:bodyPr>
          <a:lstStyle/>
          <a:p>
            <a:pPr marL="0" lvl="0" indent="0" algn="ctr">
              <a:lnSpc>
                <a:spcPts val="5040"/>
              </a:lnSpc>
              <a:spcBef>
                <a:spcPct val="0"/>
              </a:spcBef>
            </a:pPr>
            <a:r>
              <a:rPr lang="en-US" sz="5500" b="1" dirty="0" smtClean="0">
                <a:solidFill>
                  <a:srgbClr val="262A55"/>
                </a:solidFill>
                <a:latin typeface="Arial" panose="020B0604020202020204" pitchFamily="34" charset="0"/>
                <a:cs typeface="Arial" panose="020B0604020202020204" pitchFamily="34" charset="0"/>
              </a:rPr>
              <a:t>Về đời sống hằng ngày của cư dân Phù Nam</a:t>
            </a:r>
            <a:endParaRPr lang="en-US" sz="5500" b="1" dirty="0">
              <a:solidFill>
                <a:srgbClr val="262A55"/>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6079" y="2698375"/>
            <a:ext cx="7513625" cy="587412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18133" y="2552699"/>
            <a:ext cx="9190024" cy="5334000"/>
          </a:xfrm>
          <a:prstGeom prst="rect">
            <a:avLst/>
          </a:prstGeom>
        </p:spPr>
      </p:pic>
      <p:sp>
        <p:nvSpPr>
          <p:cNvPr id="11" name="Rectangle 10"/>
          <p:cNvSpPr/>
          <p:nvPr/>
        </p:nvSpPr>
        <p:spPr>
          <a:xfrm>
            <a:off x="1677079" y="3924300"/>
            <a:ext cx="6400800" cy="3683060"/>
          </a:xfrm>
          <a:prstGeom prst="rect">
            <a:avLst/>
          </a:prstGeom>
        </p:spPr>
        <p:txBody>
          <a:bodyPr wrap="square">
            <a:spAutoFit/>
          </a:bodyPr>
          <a:lstStyle/>
          <a:p>
            <a:pPr algn="ctr">
              <a:lnSpc>
                <a:spcPts val="7000"/>
              </a:lnSpc>
            </a:pP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Ở</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nhà sàn, làm nhà trên kênh rạch, xây thành thị ở những vùng đất </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nổi. </a:t>
            </a:r>
            <a:endParaRPr lang="en-US" sz="50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0463091" y="4315093"/>
            <a:ext cx="6400800" cy="1809213"/>
          </a:xfrm>
          <a:prstGeom prst="rect">
            <a:avLst/>
          </a:prstGeom>
        </p:spPr>
        <p:txBody>
          <a:bodyPr wrap="square">
            <a:spAutoFit/>
          </a:bodyPr>
          <a:lstStyle/>
          <a:p>
            <a:pPr algn="ctr">
              <a:lnSpc>
                <a:spcPts val="7000"/>
              </a:lnSpc>
            </a:pP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Đ</a:t>
            </a:r>
            <a:r>
              <a:rPr lang="nl-NL" sz="5000" dirty="0" smtClean="0">
                <a:solidFill>
                  <a:schemeClr val="bg1"/>
                </a:solidFill>
                <a:latin typeface="Arial" panose="020B0604020202020204" pitchFamily="34" charset="0"/>
                <a:ea typeface="Calibri" panose="020F0502020204030204" pitchFamily="34" charset="0"/>
                <a:cs typeface="Arial" panose="020B0604020202020204" pitchFamily="34" charset="0"/>
              </a:rPr>
              <a:t>i </a:t>
            </a: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lại chủ yếu bằng mảng, ghe thuyền.</a:t>
            </a:r>
            <a:endParaRPr lang="en-US" sz="5000" dirty="0">
              <a:solidFill>
                <a:schemeClr val="bg1"/>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459200" y="8572500"/>
            <a:ext cx="1536789" cy="143899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977385" flipH="1">
            <a:off x="16728986" y="8310970"/>
            <a:ext cx="729079" cy="1045346"/>
          </a:xfrm>
          <a:prstGeom prst="rect">
            <a:avLst/>
          </a:prstGeom>
        </p:spPr>
      </p:pic>
      <p:pic>
        <p:nvPicPr>
          <p:cNvPr id="16"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418880" y="1527023"/>
            <a:ext cx="1495625" cy="2051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2491015" y="8801100"/>
            <a:ext cx="13001170" cy="861774"/>
          </a:xfrm>
          <a:prstGeom prst="rect">
            <a:avLst/>
          </a:prstGeom>
        </p:spPr>
        <p:txBody>
          <a:bodyPr wrap="square">
            <a:spAutoFit/>
          </a:bodyPr>
          <a:lstStyle/>
          <a:p>
            <a:pPr algn="ctr">
              <a:lnSpc>
                <a:spcPts val="6000"/>
              </a:lnSpc>
            </a:pPr>
            <a:r>
              <a:rPr lang="nl-NL" sz="5000" b="1" dirty="0" smtClean="0">
                <a:latin typeface="Arial" panose="020B0604020202020204" pitchFamily="34" charset="0"/>
                <a:cs typeface="Arial" panose="020B0604020202020204" pitchFamily="34" charset="0"/>
              </a:rPr>
              <a:t>Cà ràng trong văn hóa Óc Eo</a:t>
            </a:r>
            <a:endParaRPr lang="en-US" sz="5000" dirty="0"/>
          </a:p>
        </p:txBody>
      </p:sp>
      <p:pic>
        <p:nvPicPr>
          <p:cNvPr id="2" name="Picture 1"/>
          <p:cNvPicPr>
            <a:picLocks noChangeAspect="1"/>
          </p:cNvPicPr>
          <p:nvPr/>
        </p:nvPicPr>
        <p:blipFill>
          <a:blip r:embed="rId2"/>
          <a:stretch>
            <a:fillRect/>
          </a:stretch>
        </p:blipFill>
        <p:spPr>
          <a:xfrm>
            <a:off x="2491014" y="1409700"/>
            <a:ext cx="13001170" cy="7048003"/>
          </a:xfrm>
          <a:prstGeom prst="rect">
            <a:avLst/>
          </a:prstGeom>
          <a:ln>
            <a:noFill/>
          </a:ln>
          <a:effectLst>
            <a:softEdge rad="112500"/>
          </a:effectLst>
        </p:spPr>
      </p:pic>
    </p:spTree>
    <p:extLst>
      <p:ext uri="{BB962C8B-B14F-4D97-AF65-F5344CB8AC3E}">
        <p14:creationId xmlns:p14="http://schemas.microsoft.com/office/powerpoint/2010/main" val="21817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61481" y="4076700"/>
            <a:ext cx="11619365" cy="4343400"/>
            <a:chOff x="-1847919" y="-2788554"/>
            <a:chExt cx="15455252" cy="2311400"/>
          </a:xfrm>
          <a:solidFill>
            <a:schemeClr val="accent3">
              <a:lumMod val="20000"/>
              <a:lumOff val="80000"/>
            </a:schemeClr>
          </a:solidFill>
        </p:grpSpPr>
        <p:sp>
          <p:nvSpPr>
            <p:cNvPr id="4" name="Freeform 4"/>
            <p:cNvSpPr/>
            <p:nvPr/>
          </p:nvSpPr>
          <p:spPr>
            <a:xfrm>
              <a:off x="-1847919" y="-2788554"/>
              <a:ext cx="15455252" cy="2311400"/>
            </a:xfrm>
            <a:custGeom>
              <a:avLst/>
              <a:gdLst/>
              <a:ahLst/>
              <a:cxnLst/>
              <a:rect l="l" t="t" r="r" b="b"/>
              <a:pathLst>
                <a:path w="15455252" h="2311400">
                  <a:moveTo>
                    <a:pt x="15150452" y="0"/>
                  </a:moveTo>
                  <a:lnTo>
                    <a:pt x="304800" y="0"/>
                  </a:lnTo>
                  <a:cubicBezTo>
                    <a:pt x="135890" y="0"/>
                    <a:pt x="0" y="135890"/>
                    <a:pt x="0" y="304800"/>
                  </a:cubicBezTo>
                  <a:lnTo>
                    <a:pt x="0" y="2006600"/>
                  </a:lnTo>
                  <a:cubicBezTo>
                    <a:pt x="0" y="2175510"/>
                    <a:pt x="135890" y="2311400"/>
                    <a:pt x="304800" y="2311400"/>
                  </a:cubicBezTo>
                  <a:lnTo>
                    <a:pt x="15150452" y="2311400"/>
                  </a:lnTo>
                  <a:cubicBezTo>
                    <a:pt x="15319361" y="2311400"/>
                    <a:pt x="15455252" y="2175510"/>
                    <a:pt x="15455252" y="2006600"/>
                  </a:cubicBezTo>
                  <a:lnTo>
                    <a:pt x="15455252" y="304800"/>
                  </a:lnTo>
                  <a:cubicBezTo>
                    <a:pt x="15455252" y="135890"/>
                    <a:pt x="15319361" y="0"/>
                    <a:pt x="15150452" y="0"/>
                  </a:cubicBezTo>
                  <a:close/>
                </a:path>
              </a:pathLst>
            </a:custGeom>
            <a:grpFill/>
          </p:spPr>
        </p:sp>
      </p:grpSp>
      <p:grpSp>
        <p:nvGrpSpPr>
          <p:cNvPr id="8" name="Group 8"/>
          <p:cNvGrpSpPr/>
          <p:nvPr/>
        </p:nvGrpSpPr>
        <p:grpSpPr>
          <a:xfrm>
            <a:off x="2325235" y="1514814"/>
            <a:ext cx="11091858" cy="1520772"/>
            <a:chOff x="-1680192" y="-2932362"/>
            <a:chExt cx="14789144" cy="2650348"/>
          </a:xfrm>
          <a:solidFill>
            <a:schemeClr val="accent3"/>
          </a:solidFill>
        </p:grpSpPr>
        <p:grpSp>
          <p:nvGrpSpPr>
            <p:cNvPr id="9" name="Group 9"/>
            <p:cNvGrpSpPr/>
            <p:nvPr/>
          </p:nvGrpSpPr>
          <p:grpSpPr>
            <a:xfrm>
              <a:off x="-1680192" y="-2932362"/>
              <a:ext cx="14789144" cy="2650348"/>
              <a:chOff x="-2995892" y="-5228593"/>
              <a:chExt cx="26370005" cy="4725744"/>
            </a:xfrm>
            <a:grpFill/>
          </p:grpSpPr>
          <p:sp>
            <p:nvSpPr>
              <p:cNvPr id="10" name="Freeform 10"/>
              <p:cNvSpPr/>
              <p:nvPr/>
            </p:nvSpPr>
            <p:spPr>
              <a:xfrm>
                <a:off x="-2995892" y="-5228593"/>
                <a:ext cx="26370005" cy="4725744"/>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grpFill/>
            </p:spPr>
          </p:sp>
        </p:grpSp>
        <p:sp>
          <p:nvSpPr>
            <p:cNvPr id="11" name="TextBox 11"/>
            <p:cNvSpPr txBox="1"/>
            <p:nvPr/>
          </p:nvSpPr>
          <p:spPr>
            <a:xfrm>
              <a:off x="-251771" y="-2783948"/>
              <a:ext cx="11501197" cy="2369020"/>
            </a:xfrm>
            <a:prstGeom prst="rect">
              <a:avLst/>
            </a:prstGeom>
            <a:grpFill/>
          </p:spPr>
          <p:txBody>
            <a:bodyPr lIns="0" tIns="0" rIns="0" bIns="0" rtlCol="0" anchor="t">
              <a:spAutoFit/>
            </a:bodyPr>
            <a:lstStyle/>
            <a:p>
              <a:pPr marL="0" lvl="0" indent="0" algn="ctr">
                <a:lnSpc>
                  <a:spcPts val="10616"/>
                </a:lnSpc>
              </a:pPr>
              <a:r>
                <a:rPr lang="en-US" sz="5500" b="1" spc="-96" dirty="0" smtClean="0">
                  <a:solidFill>
                    <a:srgbClr val="FFFFFF"/>
                  </a:solidFill>
                  <a:latin typeface="Arial" panose="020B0604020202020204" pitchFamily="34" charset="0"/>
                  <a:cs typeface="Arial" panose="020B0604020202020204" pitchFamily="34" charset="0"/>
                </a:rPr>
                <a:t>Về chữ viết</a:t>
              </a:r>
              <a:endParaRPr lang="en-US" sz="5500" b="1" spc="-96" dirty="0">
                <a:solidFill>
                  <a:srgbClr val="FFFFFF"/>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97000" y="1810982"/>
            <a:ext cx="3176692" cy="8481461"/>
          </a:xfrm>
          <a:prstGeom prst="rect">
            <a:avLst/>
          </a:prstGeom>
        </p:spPr>
      </p:pic>
      <p:sp>
        <p:nvSpPr>
          <p:cNvPr id="13" name="Rectangle 12"/>
          <p:cNvSpPr/>
          <p:nvPr/>
        </p:nvSpPr>
        <p:spPr>
          <a:xfrm>
            <a:off x="2508957" y="5432792"/>
            <a:ext cx="10724411"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Chữ Phạn đã du nhập vào Phù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2438401" y="8343900"/>
            <a:ext cx="13563600" cy="1631216"/>
          </a:xfrm>
          <a:prstGeom prst="rect">
            <a:avLst/>
          </a:prstGeom>
        </p:spPr>
        <p:txBody>
          <a:bodyPr wrap="square">
            <a:spAutoFit/>
          </a:bodyPr>
          <a:lstStyle/>
          <a:p>
            <a:pPr algn="ctr">
              <a:lnSpc>
                <a:spcPts val="6000"/>
              </a:lnSpc>
            </a:pPr>
            <a:r>
              <a:rPr lang="vi-VN" sz="5000" dirty="0">
                <a:cs typeface="Arial" panose="020B0604020202020204" pitchFamily="34" charset="0"/>
              </a:rPr>
              <a:t>Một trong hai tấm bia đá cổ ở chùa Linh Sơn (Ba Thê), có khắc chữ viết của người Phù Nam</a:t>
            </a:r>
            <a:endParaRPr lang="en-US" sz="5000" dirty="0"/>
          </a:p>
        </p:txBody>
      </p:sp>
      <p:pic>
        <p:nvPicPr>
          <p:cNvPr id="7170" name="Picture 2" descr="https://upload.wikimedia.org/wikipedia/commons/thumb/1/1b/Bia_c%E1%BB%95_ch%C3%B9a_Linh_S%C6%A1n_Ba_Th%C3%AA_%28An_Giang%29.jpg/200px-Bia_c%E1%BB%95_ch%C3%B9a_Linh_S%C6%A1n_Ba_Th%C3%AA_%28An_Giang%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47700"/>
            <a:ext cx="13335000" cy="754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659063" y="2831748"/>
            <a:ext cx="10134600" cy="6376104"/>
          </a:xfrm>
          <a:prstGeom prst="rect">
            <a:avLst/>
          </a:prstGeom>
        </p:spPr>
        <p:txBody>
          <a:bodyPr wrap="square">
            <a:spAutoFit/>
          </a:bodyPr>
          <a:lstStyle/>
          <a:p>
            <a:pPr algn="just">
              <a:lnSpc>
                <a:spcPts val="7000"/>
              </a:lnSpc>
            </a:pPr>
            <a:r>
              <a:rPr lang="fr-FR" sz="5000"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Không </a:t>
            </a:r>
            <a:r>
              <a:rPr lang="fr-FR" sz="50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chỉ tìm cách thích ứng với điều kiện tự nhiên để tồn tại và phát triển, cư dân Phù Nam còn xây dựng được một vương quốc với những thành thị phát triển rực rỡ nhất khu vực </a:t>
            </a:r>
            <a:r>
              <a:rPr lang="fr-FR" sz="5000"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Đông </a:t>
            </a:r>
            <a:r>
              <a:rPr lang="fr-FR" sz="50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Nam Á trong bảy thế kỉ đầu Công nguyên. </a:t>
            </a:r>
            <a:endParaRPr lang="en-US" sz="5000" dirty="0">
              <a:solidFill>
                <a:schemeClr val="accent3">
                  <a:lumMod val="50000"/>
                </a:schemeClr>
              </a:solidFill>
              <a:latin typeface="Arial" panose="020B0604020202020204" pitchFamily="34" charset="0"/>
              <a:cs typeface="Arial" panose="020B0604020202020204" pitchFamily="34" charset="0"/>
            </a:endParaRPr>
          </a:p>
        </p:txBody>
      </p:sp>
      <p:pic>
        <p:nvPicPr>
          <p:cNvPr id="2050" name="Picture 2" descr="https://baodansinh.mediacdn.vn/2020/9/3/f8ec63f376bf9fe1c6ae-1599107931180214280726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0" y="2095500"/>
            <a:ext cx="6858000" cy="784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183471" y="2737881"/>
            <a:ext cx="15123329" cy="6782140"/>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590801" y="1385684"/>
            <a:ext cx="11887200" cy="2857195"/>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3383438" y="2270465"/>
            <a:ext cx="10328727" cy="1002326"/>
          </a:xfrm>
          <a:prstGeom prst="rect">
            <a:avLst/>
          </a:prstGeom>
        </p:spPr>
        <p:txBody>
          <a:bodyPr wrap="square" lIns="0" tIns="0" rIns="0" bIns="0" rtlCol="0" anchor="t">
            <a:spAutoFit/>
          </a:bodyPr>
          <a:lstStyle/>
          <a:p>
            <a:pPr algn="ctr">
              <a:lnSpc>
                <a:spcPts val="8640"/>
              </a:lnSpc>
            </a:pPr>
            <a:r>
              <a:rPr lang="en-US" sz="5500" b="1" dirty="0" smtClean="0">
                <a:solidFill>
                  <a:srgbClr val="000000"/>
                </a:solidFill>
                <a:latin typeface="Arial" panose="020B0604020202020204" pitchFamily="34" charset="0"/>
                <a:cs typeface="Arial" panose="020B0604020202020204" pitchFamily="34" charset="0"/>
              </a:rPr>
              <a:t>Về tôn giáo</a:t>
            </a:r>
            <a:endParaRPr lang="en-US" sz="5500" b="1" dirty="0">
              <a:solidFill>
                <a:srgbClr val="0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95930" y="343637"/>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14940478" y="7380487"/>
            <a:ext cx="1912478" cy="3206898"/>
          </a:xfrm>
          <a:prstGeom prst="rect">
            <a:avLst/>
          </a:prstGeom>
        </p:spPr>
      </p:pic>
      <p:sp>
        <p:nvSpPr>
          <p:cNvPr id="12" name="TextBox 6"/>
          <p:cNvSpPr txBox="1"/>
          <p:nvPr/>
        </p:nvSpPr>
        <p:spPr>
          <a:xfrm>
            <a:off x="2133600" y="4500237"/>
            <a:ext cx="13353035" cy="4409925"/>
          </a:xfrm>
          <a:prstGeom prst="rect">
            <a:avLst/>
          </a:prstGeom>
        </p:spPr>
        <p:txBody>
          <a:bodyPr wrap="square" lIns="0" tIns="0" rIns="0" bIns="0" rtlCol="0" anchor="t">
            <a:spAutoFit/>
          </a:bodyPr>
          <a:lstStyle/>
          <a:p>
            <a:pPr algn="just">
              <a:lnSpc>
                <a:spcPts val="7000"/>
              </a:lnSpc>
            </a:pPr>
            <a:r>
              <a:rPr lang="vi-VN" sz="5000" dirty="0">
                <a:solidFill>
                  <a:srgbClr val="000000"/>
                </a:solidFill>
                <a:cs typeface="Arial" panose="020B0604020202020204" pitchFamily="34" charset="0"/>
              </a:rPr>
              <a:t>Hin- đu giáo và Phật giáo đều được du nhập từ Ấn Độ và phát triển ở Phù Nam. Thế kỉ V- VI, Phật giáo chiếm ưu thế. Nhiều pho tượng Phật bằng đủ chất liệu, đá, đồng và đặc biệt là gỗ vẫn còn tồn tại đến ngày nay.</a:t>
            </a:r>
            <a:endParaRPr lang="en-US" sz="5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0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2362200" y="8648700"/>
            <a:ext cx="12877799" cy="861774"/>
          </a:xfrm>
          <a:prstGeom prst="rect">
            <a:avLst/>
          </a:prstGeom>
        </p:spPr>
        <p:txBody>
          <a:bodyPr wrap="square">
            <a:spAutoFit/>
          </a:bodyPr>
          <a:lstStyle/>
          <a:p>
            <a:pPr algn="ctr">
              <a:lnSpc>
                <a:spcPts val="6000"/>
              </a:lnSpc>
            </a:pPr>
            <a:r>
              <a:rPr lang="en-US" sz="5000" b="1" dirty="0" smtClean="0">
                <a:latin typeface="Arial" panose="020B0604020202020204" pitchFamily="34" charset="0"/>
                <a:cs typeface="Arial" panose="020B0604020202020204" pitchFamily="34" charset="0"/>
              </a:rPr>
              <a:t>Tượng phật đứng Phù Nam chất liệu gỗ</a:t>
            </a:r>
            <a:endParaRPr lang="en-US" sz="5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362200" y="637268"/>
            <a:ext cx="12877799" cy="7686675"/>
          </a:xfrm>
          <a:prstGeom prst="rect">
            <a:avLst/>
          </a:prstGeom>
          <a:ln>
            <a:noFill/>
          </a:ln>
          <a:effectLst>
            <a:softEdge rad="112500"/>
          </a:effectLst>
        </p:spPr>
      </p:pic>
    </p:spTree>
    <p:extLst>
      <p:ext uri="{BB962C8B-B14F-4D97-AF65-F5344CB8AC3E}">
        <p14:creationId xmlns:p14="http://schemas.microsoft.com/office/powerpoint/2010/main" val="26804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15217">
            <a:off x="-214826" y="7013914"/>
            <a:ext cx="3021416" cy="3573718"/>
          </a:xfrm>
          <a:prstGeom prst="rect">
            <a:avLst/>
          </a:prstGeom>
        </p:spPr>
      </p:pic>
      <p:pic>
        <p:nvPicPr>
          <p:cNvPr id="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68874">
            <a:off x="9458231" y="7457939"/>
            <a:ext cx="8989450" cy="3842990"/>
          </a:xfrm>
          <a:prstGeom prst="rect">
            <a:avLst/>
          </a:prstGeom>
        </p:spPr>
      </p:pic>
      <p:pic>
        <p:nvPicPr>
          <p:cNvPr id="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13764">
            <a:off x="14998907" y="1737679"/>
            <a:ext cx="3369839" cy="2132189"/>
          </a:xfrm>
          <a:prstGeom prst="rect">
            <a:avLst/>
          </a:prstGeom>
        </p:spPr>
      </p:pic>
      <p:sp>
        <p:nvSpPr>
          <p:cNvPr id="7" name="TextBox 8"/>
          <p:cNvSpPr txBox="1"/>
          <p:nvPr/>
        </p:nvSpPr>
        <p:spPr>
          <a:xfrm>
            <a:off x="609600" y="2975891"/>
            <a:ext cx="8001000" cy="4231928"/>
          </a:xfrm>
          <a:prstGeom prst="rect">
            <a:avLst/>
          </a:prstGeom>
        </p:spPr>
        <p:txBody>
          <a:bodyPr wrap="square" lIns="0" tIns="0" rIns="0" bIns="0" rtlCol="0" anchor="t">
            <a:spAutoFit/>
          </a:bodyPr>
          <a:lstStyle/>
          <a:p>
            <a:pPr algn="just">
              <a:lnSpc>
                <a:spcPts val="6600"/>
              </a:lnSpc>
            </a:pPr>
            <a:r>
              <a:rPr lang="vi-VN" sz="5000" dirty="0">
                <a:solidFill>
                  <a:srgbClr val="2E5077"/>
                </a:solidFill>
              </a:rPr>
              <a:t>Bên cạnh một nền nghệ thuật kim hoàn tinh tế, phát triển cao, Phù Nam còn nổi tiếng với những bức chạm nổi trên đá, đất nung.</a:t>
            </a:r>
            <a:endParaRPr lang="en-US" sz="5000" dirty="0">
              <a:solidFill>
                <a:srgbClr val="2E5077"/>
              </a:solidFill>
            </a:endParaRPr>
          </a:p>
        </p:txBody>
      </p:sp>
      <p:pic>
        <p:nvPicPr>
          <p:cNvPr id="3" name="Picture 2"/>
          <p:cNvPicPr>
            <a:picLocks noChangeAspect="1"/>
          </p:cNvPicPr>
          <p:nvPr/>
        </p:nvPicPr>
        <p:blipFill>
          <a:blip r:embed="rId8"/>
          <a:stretch>
            <a:fillRect/>
          </a:stretch>
        </p:blipFill>
        <p:spPr>
          <a:xfrm>
            <a:off x="9372600" y="1632942"/>
            <a:ext cx="6858000" cy="6917827"/>
          </a:xfrm>
          <a:prstGeom prst="rect">
            <a:avLst/>
          </a:prstGeom>
          <a:ln>
            <a:noFill/>
          </a:ln>
          <a:effectLst>
            <a:softEdge rad="112500"/>
          </a:effectLst>
        </p:spPr>
      </p:pic>
    </p:spTree>
    <p:extLst>
      <p:ext uri="{BB962C8B-B14F-4D97-AF65-F5344CB8AC3E}">
        <p14:creationId xmlns:p14="http://schemas.microsoft.com/office/powerpoint/2010/main" val="160518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sp>
        <p:nvSpPr>
          <p:cNvPr id="3" name="TextBox 3"/>
          <p:cNvSpPr txBox="1"/>
          <p:nvPr/>
        </p:nvSpPr>
        <p:spPr>
          <a:xfrm>
            <a:off x="0" y="886801"/>
            <a:ext cx="18288000" cy="1128514"/>
          </a:xfrm>
          <a:prstGeom prst="rect">
            <a:avLst/>
          </a:prstGeom>
        </p:spPr>
        <p:txBody>
          <a:bodyPr wrap="square" lIns="0" tIns="0" rIns="0" bIns="0" rtlCol="0" anchor="t">
            <a:spAutoFit/>
          </a:bodyPr>
          <a:lstStyle/>
          <a:p>
            <a:pPr algn="ctr">
              <a:lnSpc>
                <a:spcPts val="8800"/>
              </a:lnSpc>
            </a:pPr>
            <a:r>
              <a:rPr lang="en-US" sz="6500" b="1" dirty="0" smtClean="0">
                <a:solidFill>
                  <a:srgbClr val="3E602F"/>
                </a:solidFill>
                <a:latin typeface="Arial" panose="020B0604020202020204" pitchFamily="34" charset="0"/>
                <a:cs typeface="Arial" panose="020B0604020202020204" pitchFamily="34" charset="0"/>
              </a:rPr>
              <a:t>LUYỆN TẬP</a:t>
            </a:r>
            <a:endParaRPr lang="en-US" sz="6500" b="1" dirty="0">
              <a:solidFill>
                <a:srgbClr val="3E602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1470" y="5753100"/>
            <a:ext cx="3173730" cy="4533900"/>
          </a:xfrm>
          <a:prstGeom prst="rect">
            <a:avLst/>
          </a:prstGeom>
        </p:spPr>
      </p:pic>
      <p:pic>
        <p:nvPicPr>
          <p:cNvPr id="6"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9700" y="2264835"/>
            <a:ext cx="14478000" cy="2142791"/>
          </a:xfrm>
          <a:prstGeom prst="rect">
            <a:avLst/>
          </a:prstGeom>
        </p:spPr>
      </p:pic>
      <p:sp>
        <p:nvSpPr>
          <p:cNvPr id="7" name="Rectangle 6"/>
          <p:cNvSpPr/>
          <p:nvPr/>
        </p:nvSpPr>
        <p:spPr>
          <a:xfrm>
            <a:off x="2133600" y="2904993"/>
            <a:ext cx="13030200" cy="951543"/>
          </a:xfrm>
          <a:prstGeom prst="rect">
            <a:avLst/>
          </a:prstGeom>
        </p:spPr>
        <p:txBody>
          <a:bodyPr wrap="square">
            <a:spAutoFit/>
          </a:bodyPr>
          <a:lstStyle/>
          <a:p>
            <a:pPr algn="just">
              <a:lnSpc>
                <a:spcPts val="6700"/>
              </a:lnSpc>
            </a:pPr>
            <a:r>
              <a:rPr lang="nl-NL"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Lãnh thổ chủ yếu của Vương quốc Phù Nam:</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8386591" y="4655609"/>
            <a:ext cx="5257800" cy="882678"/>
          </a:xfrm>
          <a:prstGeom prst="rect">
            <a:avLst/>
          </a:prstGeom>
        </p:spPr>
        <p:txBody>
          <a:bodyPr wrap="square">
            <a:spAutoFit/>
          </a:bodyPr>
          <a:lstStyle/>
          <a:p>
            <a:pPr algn="just">
              <a:lnSpc>
                <a:spcPts val="67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Tây Nguyên</a:t>
            </a:r>
            <a:endParaRPr lang="en-US" sz="5000" dirty="0">
              <a:latin typeface="Arial" panose="020B0604020202020204" pitchFamily="34" charset="0"/>
              <a:cs typeface="Arial" panose="020B0604020202020204" pitchFamily="34" charset="0"/>
            </a:endParaRPr>
          </a:p>
        </p:txBody>
      </p:sp>
      <p:grpSp>
        <p:nvGrpSpPr>
          <p:cNvPr id="9" name="Group 7"/>
          <p:cNvGrpSpPr/>
          <p:nvPr/>
        </p:nvGrpSpPr>
        <p:grpSpPr>
          <a:xfrm>
            <a:off x="7023632" y="4742011"/>
            <a:ext cx="834482" cy="778738"/>
            <a:chOff x="0" y="0"/>
            <a:chExt cx="1112643" cy="1038317"/>
          </a:xfrm>
        </p:grpSpPr>
        <p:pic>
          <p:nvPicPr>
            <p:cNvPr id="10"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1" name="TextBox 9"/>
            <p:cNvSpPr txBox="1"/>
            <p:nvPr/>
          </p:nvSpPr>
          <p:spPr>
            <a:xfrm>
              <a:off x="277687" y="124409"/>
              <a:ext cx="834956"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A</a:t>
              </a:r>
              <a:endParaRPr lang="en-US" sz="4825" spc="193" dirty="0">
                <a:solidFill>
                  <a:srgbClr val="000000"/>
                </a:solidFill>
                <a:latin typeface="Abys"/>
              </a:endParaRPr>
            </a:p>
          </p:txBody>
        </p:sp>
      </p:grpSp>
      <p:sp>
        <p:nvSpPr>
          <p:cNvPr id="12" name="Rectangle 11"/>
          <p:cNvSpPr/>
          <p:nvPr/>
        </p:nvSpPr>
        <p:spPr>
          <a:xfrm>
            <a:off x="8386591" y="6168228"/>
            <a:ext cx="4343400" cy="911532"/>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Nam Trung Bộ</a:t>
            </a:r>
            <a:endParaRPr lang="en-US" sz="5000" dirty="0">
              <a:latin typeface="Arial" panose="020B0604020202020204" pitchFamily="34" charset="0"/>
              <a:cs typeface="Arial" panose="020B0604020202020204" pitchFamily="34" charset="0"/>
            </a:endParaRPr>
          </a:p>
        </p:txBody>
      </p:sp>
      <p:grpSp>
        <p:nvGrpSpPr>
          <p:cNvPr id="13" name="Group 12"/>
          <p:cNvGrpSpPr/>
          <p:nvPr/>
        </p:nvGrpSpPr>
        <p:grpSpPr>
          <a:xfrm>
            <a:off x="7023632" y="6379505"/>
            <a:ext cx="875899" cy="778738"/>
            <a:chOff x="0" y="0"/>
            <a:chExt cx="1167866" cy="1038317"/>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5"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B</a:t>
              </a:r>
              <a:endParaRPr lang="en-US" sz="4825" spc="193" dirty="0">
                <a:solidFill>
                  <a:srgbClr val="000000"/>
                </a:solidFill>
                <a:latin typeface="Abys"/>
              </a:endParaRPr>
            </a:p>
          </p:txBody>
        </p:sp>
      </p:grpSp>
      <p:sp>
        <p:nvSpPr>
          <p:cNvPr id="16" name="Rectangle 15"/>
          <p:cNvSpPr/>
          <p:nvPr/>
        </p:nvSpPr>
        <p:spPr>
          <a:xfrm>
            <a:off x="8386591" y="7738919"/>
            <a:ext cx="4343400" cy="911532"/>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Nam Bộ</a:t>
            </a:r>
            <a:endParaRPr lang="en-US" sz="5000" dirty="0">
              <a:latin typeface="Arial" panose="020B0604020202020204" pitchFamily="34" charset="0"/>
              <a:cs typeface="Arial" panose="020B0604020202020204" pitchFamily="34" charset="0"/>
            </a:endParaRPr>
          </a:p>
        </p:txBody>
      </p:sp>
      <p:grpSp>
        <p:nvGrpSpPr>
          <p:cNvPr id="17" name="Group 12"/>
          <p:cNvGrpSpPr/>
          <p:nvPr/>
        </p:nvGrpSpPr>
        <p:grpSpPr>
          <a:xfrm>
            <a:off x="7023632" y="7950196"/>
            <a:ext cx="875899" cy="778738"/>
            <a:chOff x="0" y="0"/>
            <a:chExt cx="1167866" cy="1038317"/>
          </a:xfrm>
        </p:grpSpPr>
        <p:pic>
          <p:nvPicPr>
            <p:cNvPr id="18"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19"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C</a:t>
              </a:r>
              <a:endParaRPr lang="en-US" sz="4825" spc="193" dirty="0">
                <a:solidFill>
                  <a:srgbClr val="000000"/>
                </a:solidFill>
                <a:latin typeface="Abys"/>
              </a:endParaRPr>
            </a:p>
          </p:txBody>
        </p:sp>
      </p:grpSp>
      <p:sp>
        <p:nvSpPr>
          <p:cNvPr id="20" name="Rectangle 19"/>
          <p:cNvSpPr/>
          <p:nvPr/>
        </p:nvSpPr>
        <p:spPr>
          <a:xfrm>
            <a:off x="8386591" y="9188230"/>
            <a:ext cx="4343400" cy="990015"/>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Tây Nam Bộ</a:t>
            </a:r>
            <a:endParaRPr lang="en-US" sz="5000" dirty="0">
              <a:latin typeface="Arial" panose="020B0604020202020204" pitchFamily="34" charset="0"/>
              <a:cs typeface="Arial" panose="020B0604020202020204" pitchFamily="34" charset="0"/>
            </a:endParaRPr>
          </a:p>
        </p:txBody>
      </p:sp>
      <p:grpSp>
        <p:nvGrpSpPr>
          <p:cNvPr id="21" name="Group 12"/>
          <p:cNvGrpSpPr/>
          <p:nvPr/>
        </p:nvGrpSpPr>
        <p:grpSpPr>
          <a:xfrm>
            <a:off x="7023632" y="9399507"/>
            <a:ext cx="875899" cy="778738"/>
            <a:chOff x="0" y="0"/>
            <a:chExt cx="1167866" cy="1038317"/>
          </a:xfrm>
        </p:grpSpPr>
        <p:pic>
          <p:nvPicPr>
            <p:cNvPr id="2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1087243" cy="1038317"/>
            </a:xfrm>
            <a:prstGeom prst="rect">
              <a:avLst/>
            </a:prstGeom>
          </p:spPr>
        </p:pic>
        <p:sp>
          <p:nvSpPr>
            <p:cNvPr id="24"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D</a:t>
              </a:r>
              <a:endParaRPr lang="en-US" sz="4825" spc="193" dirty="0">
                <a:solidFill>
                  <a:srgbClr val="000000"/>
                </a:solidFill>
                <a:latin typeface="Abys"/>
              </a:endParaRPr>
            </a:p>
          </p:txBody>
        </p:sp>
      </p:grpSp>
      <p:sp>
        <p:nvSpPr>
          <p:cNvPr id="25" name="Oval 24"/>
          <p:cNvSpPr/>
          <p:nvPr/>
        </p:nvSpPr>
        <p:spPr>
          <a:xfrm>
            <a:off x="6710191" y="7738919"/>
            <a:ext cx="1447800" cy="1223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782829">
            <a:off x="15741792" y="1871179"/>
            <a:ext cx="3369839" cy="2132189"/>
          </a:xfrm>
          <a:prstGeom prst="rect">
            <a:avLst/>
          </a:prstGeom>
        </p:spPr>
      </p:pic>
      <p:pic>
        <p:nvPicPr>
          <p:cNvPr id="27"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65734">
            <a:off x="14703991" y="-849585"/>
            <a:ext cx="3369859" cy="4587679"/>
          </a:xfrm>
          <a:prstGeom prst="rect">
            <a:avLst/>
          </a:prstGeom>
        </p:spPr>
      </p:pic>
    </p:spTree>
    <p:extLst>
      <p:ext uri="{BB962C8B-B14F-4D97-AF65-F5344CB8AC3E}">
        <p14:creationId xmlns:p14="http://schemas.microsoft.com/office/powerpoint/2010/main" val="25018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6" grpId="0"/>
      <p:bldP spid="20"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24165" y="4273483"/>
            <a:ext cx="8599414" cy="1795363"/>
          </a:xfrm>
          <a:prstGeom prst="rect">
            <a:avLst/>
          </a:prstGeom>
        </p:spPr>
        <p:txBody>
          <a:bodyPr wrap="square" lIns="0" tIns="0" rIns="0" bIns="0" rtlCol="0" anchor="t">
            <a:spAutoFit/>
          </a:bodyPr>
          <a:lstStyle/>
          <a:p>
            <a:pPr algn="ctr">
              <a:lnSpc>
                <a:spcPts val="7000"/>
              </a:lnSpc>
            </a:pPr>
            <a:r>
              <a:rPr lang="en-US" sz="5000" dirty="0" smtClean="0">
                <a:solidFill>
                  <a:srgbClr val="2B2A2A"/>
                </a:solidFill>
                <a:latin typeface="Arial" panose="020B0604020202020204" pitchFamily="34" charset="0"/>
                <a:cs typeface="Arial" panose="020B0604020202020204" pitchFamily="34" charset="0"/>
              </a:rPr>
              <a:t>Vương quốc Phù Nam dần bị suy yếu và thôn tính bởi:</a:t>
            </a:r>
            <a:endParaRPr lang="en-US" sz="5000" dirty="0">
              <a:solidFill>
                <a:srgbClr val="2B2A2A"/>
              </a:solidFill>
              <a:latin typeface="Arial" panose="020B0604020202020204" pitchFamily="34" charset="0"/>
              <a:cs typeface="Arial" panose="020B0604020202020204" pitchFamily="34" charset="0"/>
            </a:endParaRPr>
          </a:p>
        </p:txBody>
      </p:sp>
      <p:grpSp>
        <p:nvGrpSpPr>
          <p:cNvPr id="7" name="Group 7"/>
          <p:cNvGrpSpPr/>
          <p:nvPr/>
        </p:nvGrpSpPr>
        <p:grpSpPr>
          <a:xfrm>
            <a:off x="9144000" y="1782782"/>
            <a:ext cx="6201475" cy="997914"/>
            <a:chOff x="0" y="0"/>
            <a:chExt cx="6482199" cy="1043086"/>
          </a:xfrm>
        </p:grpSpPr>
        <p:sp>
          <p:nvSpPr>
            <p:cNvPr id="8" name="Freeform 8"/>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9" name="Freeform 9"/>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0" name="TextBox 10"/>
          <p:cNvSpPr txBox="1"/>
          <p:nvPr/>
        </p:nvSpPr>
        <p:spPr>
          <a:xfrm>
            <a:off x="9606117" y="1996019"/>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A. Chăm-pa</a:t>
            </a:r>
            <a:endParaRPr lang="en-US" sz="5000" dirty="0">
              <a:solidFill>
                <a:srgbClr val="2B2A2A"/>
              </a:solidFill>
              <a:latin typeface="Arial" panose="020B0604020202020204" pitchFamily="34" charset="0"/>
              <a:cs typeface="Arial" panose="020B0604020202020204" pitchFamily="34" charset="0"/>
            </a:endParaRPr>
          </a:p>
        </p:txBody>
      </p:sp>
      <p:grpSp>
        <p:nvGrpSpPr>
          <p:cNvPr id="11" name="Group 11"/>
          <p:cNvGrpSpPr/>
          <p:nvPr/>
        </p:nvGrpSpPr>
        <p:grpSpPr>
          <a:xfrm>
            <a:off x="9144000" y="3690623"/>
            <a:ext cx="6201475" cy="997914"/>
            <a:chOff x="0" y="0"/>
            <a:chExt cx="6482199" cy="1043086"/>
          </a:xfrm>
        </p:grpSpPr>
        <p:sp>
          <p:nvSpPr>
            <p:cNvPr id="12" name="Freeform 12"/>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3" name="Freeform 13"/>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4" name="TextBox 14"/>
          <p:cNvSpPr txBox="1"/>
          <p:nvPr/>
        </p:nvSpPr>
        <p:spPr>
          <a:xfrm>
            <a:off x="9606117" y="3903861"/>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B. Chân Lạp</a:t>
            </a:r>
            <a:endParaRPr lang="en-US" sz="5000" dirty="0">
              <a:solidFill>
                <a:srgbClr val="2B2A2A"/>
              </a:solidFill>
              <a:latin typeface="Arial" panose="020B0604020202020204" pitchFamily="34" charset="0"/>
              <a:cs typeface="Arial" panose="020B0604020202020204" pitchFamily="34" charset="0"/>
            </a:endParaRPr>
          </a:p>
        </p:txBody>
      </p:sp>
      <p:grpSp>
        <p:nvGrpSpPr>
          <p:cNvPr id="15" name="Group 15"/>
          <p:cNvGrpSpPr/>
          <p:nvPr/>
        </p:nvGrpSpPr>
        <p:grpSpPr>
          <a:xfrm>
            <a:off x="9144000" y="5598464"/>
            <a:ext cx="6201475" cy="997914"/>
            <a:chOff x="0" y="0"/>
            <a:chExt cx="6482199" cy="1043086"/>
          </a:xfrm>
        </p:grpSpPr>
        <p:sp>
          <p:nvSpPr>
            <p:cNvPr id="16" name="Freeform 16"/>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7" name="Freeform 17"/>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8" name="TextBox 18"/>
          <p:cNvSpPr txBox="1"/>
          <p:nvPr/>
        </p:nvSpPr>
        <p:spPr>
          <a:xfrm>
            <a:off x="9606117" y="5811702"/>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C. Ấn Độ</a:t>
            </a:r>
            <a:endParaRPr lang="en-US" sz="5000" dirty="0">
              <a:solidFill>
                <a:srgbClr val="2B2A2A"/>
              </a:solidFill>
              <a:latin typeface="Arial" panose="020B0604020202020204" pitchFamily="34" charset="0"/>
              <a:cs typeface="Arial" panose="020B0604020202020204" pitchFamily="34" charset="0"/>
            </a:endParaRPr>
          </a:p>
        </p:txBody>
      </p:sp>
      <p:grpSp>
        <p:nvGrpSpPr>
          <p:cNvPr id="19" name="Group 19"/>
          <p:cNvGrpSpPr/>
          <p:nvPr/>
        </p:nvGrpSpPr>
        <p:grpSpPr>
          <a:xfrm>
            <a:off x="9144000" y="7506305"/>
            <a:ext cx="6201475" cy="997914"/>
            <a:chOff x="0" y="0"/>
            <a:chExt cx="6482199" cy="1043086"/>
          </a:xfrm>
        </p:grpSpPr>
        <p:sp>
          <p:nvSpPr>
            <p:cNvPr id="20" name="Freeform 20"/>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21" name="Freeform 21"/>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22" name="TextBox 22"/>
          <p:cNvSpPr txBox="1"/>
          <p:nvPr/>
        </p:nvSpPr>
        <p:spPr>
          <a:xfrm>
            <a:off x="9606117" y="7719543"/>
            <a:ext cx="5280934" cy="549894"/>
          </a:xfrm>
          <a:prstGeom prst="rect">
            <a:avLst/>
          </a:prstGeom>
        </p:spPr>
        <p:txBody>
          <a:bodyPr lIns="0" tIns="0" rIns="0" bIns="0" rtlCol="0" anchor="t">
            <a:spAutoFit/>
          </a:bodyPr>
          <a:lstStyle/>
          <a:p>
            <a:pPr algn="ctr">
              <a:lnSpc>
                <a:spcPts val="4200"/>
              </a:lnSpc>
            </a:pPr>
            <a:r>
              <a:rPr lang="en-US" sz="5000" dirty="0" smtClean="0">
                <a:solidFill>
                  <a:srgbClr val="2B2A2A"/>
                </a:solidFill>
                <a:latin typeface="Arial" panose="020B0604020202020204" pitchFamily="34" charset="0"/>
                <a:cs typeface="Arial" panose="020B0604020202020204" pitchFamily="34" charset="0"/>
              </a:rPr>
              <a:t>D. Trung Quốc</a:t>
            </a:r>
            <a:endParaRPr lang="en-US" sz="5000" dirty="0">
              <a:solidFill>
                <a:srgbClr val="2B2A2A"/>
              </a:solidFill>
              <a:latin typeface="Arial" panose="020B0604020202020204" pitchFamily="34" charset="0"/>
              <a:cs typeface="Arial" panose="020B0604020202020204" pitchFamily="34" charset="0"/>
            </a:endParaRPr>
          </a:p>
        </p:txBody>
      </p:sp>
      <p:sp>
        <p:nvSpPr>
          <p:cNvPr id="23" name="AutoShape 23"/>
          <p:cNvSpPr/>
          <p:nvPr/>
        </p:nvSpPr>
        <p:spPr>
          <a:xfrm>
            <a:off x="17244772" y="-214796"/>
            <a:ext cx="29055" cy="10716592"/>
          </a:xfrm>
          <a:prstGeom prst="rect">
            <a:avLst/>
          </a:prstGeom>
          <a:solidFill>
            <a:srgbClr val="CBE4BD"/>
          </a:solidFill>
        </p:spPr>
      </p:sp>
      <p:sp>
        <p:nvSpPr>
          <p:cNvPr id="25" name="TextBox 25"/>
          <p:cNvSpPr txBox="1"/>
          <p:nvPr/>
        </p:nvSpPr>
        <p:spPr>
          <a:xfrm rot="5400000">
            <a:off x="17603738"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08</a:t>
            </a:r>
          </a:p>
        </p:txBody>
      </p:sp>
      <p:pic>
        <p:nvPicPr>
          <p:cNvPr id="27"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8967700"/>
            <a:ext cx="1461389" cy="1407072"/>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flipH="1">
            <a:off x="-356315" y="6326590"/>
            <a:ext cx="3486918" cy="4747041"/>
          </a:xfrm>
          <a:prstGeom prst="rect">
            <a:avLst/>
          </a:prstGeom>
        </p:spPr>
      </p:pic>
      <p:sp>
        <p:nvSpPr>
          <p:cNvPr id="29" name="Oval 28"/>
          <p:cNvSpPr/>
          <p:nvPr/>
        </p:nvSpPr>
        <p:spPr>
          <a:xfrm>
            <a:off x="10287000" y="3690623"/>
            <a:ext cx="913995" cy="9991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0"/>
            <a:ext cx="18288000" cy="10280393"/>
          </a:xfrm>
          <a:prstGeom prst="rect">
            <a:avLst/>
          </a:prstGeom>
        </p:spPr>
      </p:pic>
      <p:sp>
        <p:nvSpPr>
          <p:cNvPr id="7" name="Rectangle 6"/>
          <p:cNvSpPr/>
          <p:nvPr/>
        </p:nvSpPr>
        <p:spPr>
          <a:xfrm>
            <a:off x="2095499" y="1181100"/>
            <a:ext cx="14097001" cy="2777427"/>
          </a:xfrm>
          <a:prstGeom prst="rect">
            <a:avLst/>
          </a:prstGeom>
        </p:spPr>
        <p:txBody>
          <a:bodyPr wrap="square">
            <a:spAutoFit/>
          </a:bodyPr>
          <a:lstStyle/>
          <a:p>
            <a:pPr algn="just">
              <a:lnSpc>
                <a:spcPts val="7200"/>
              </a:lnSpc>
            </a:pPr>
            <a:r>
              <a:rPr lang="vi-VN" sz="5000" dirty="0">
                <a:solidFill>
                  <a:srgbClr val="000000"/>
                </a:solidFill>
                <a:ea typeface="Calibri" panose="020F0502020204030204" pitchFamily="34" charset="0"/>
                <a:cs typeface="Arial" panose="020B0604020202020204" pitchFamily="34" charset="0"/>
              </a:rPr>
              <a:t>Em hãy xác định các mốc thời gian (theo thế kỉ trong sơ đồ bên dưới về quá trình bình thành, phát triển và sụp đổ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81001" y="4664391"/>
            <a:ext cx="8077200" cy="4910138"/>
          </a:xfrm>
          <a:prstGeom prst="rect">
            <a:avLst/>
          </a:prstGeom>
        </p:spPr>
      </p:pic>
      <p:sp>
        <p:nvSpPr>
          <p:cNvPr id="5" name="Rectangle 4"/>
          <p:cNvSpPr/>
          <p:nvPr/>
        </p:nvSpPr>
        <p:spPr>
          <a:xfrm>
            <a:off x="8684986" y="4893209"/>
            <a:ext cx="9448801" cy="4452501"/>
          </a:xfrm>
          <a:prstGeom prst="rect">
            <a:avLst/>
          </a:prstGeom>
        </p:spPr>
        <p:txBody>
          <a:bodyPr wrap="square">
            <a:spAutoFit/>
          </a:bodyPr>
          <a:lstStyle/>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Thành lập: khoảng thế kỉ 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Phát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triển: từ thế kỉ III đến thế kỉ V.</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Suy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yếu: thế kỉ VI.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Sụp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đổ: khoảng đầu thế kỉ VI.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4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15" name="TextBox 15"/>
          <p:cNvSpPr txBox="1"/>
          <p:nvPr/>
        </p:nvSpPr>
        <p:spPr>
          <a:xfrm>
            <a:off x="-10886" y="1094147"/>
            <a:ext cx="18287999" cy="1021562"/>
          </a:xfrm>
          <a:prstGeom prst="rect">
            <a:avLst/>
          </a:prstGeom>
        </p:spPr>
        <p:txBody>
          <a:bodyPr wrap="square" lIns="0" tIns="0" rIns="0" bIns="0" rtlCol="0" anchor="t">
            <a:spAutoFit/>
          </a:bodyPr>
          <a:lstStyle/>
          <a:p>
            <a:pPr algn="ctr">
              <a:lnSpc>
                <a:spcPts val="8800"/>
              </a:lnSpc>
            </a:pPr>
            <a:r>
              <a:rPr lang="en-US" sz="6000" b="1" dirty="0" smtClean="0">
                <a:solidFill>
                  <a:srgbClr val="000000"/>
                </a:solidFill>
                <a:latin typeface="Arial" panose="020B0604020202020204" pitchFamily="34" charset="0"/>
                <a:cs typeface="Arial" panose="020B0604020202020204" pitchFamily="34" charset="0"/>
              </a:rPr>
              <a:t>VẬN DỤNG</a:t>
            </a:r>
            <a:endParaRPr lang="en-US" sz="6000" b="1" dirty="0">
              <a:solidFill>
                <a:srgbClr val="000000"/>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54509">
            <a:off x="16014533" y="7780627"/>
            <a:ext cx="2408444" cy="2123811"/>
          </a:xfrm>
          <a:prstGeom prst="rect">
            <a:avLst/>
          </a:prstGeom>
        </p:spPr>
      </p:pic>
      <p:pic>
        <p:nvPicPr>
          <p:cNvPr id="2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395720" y="1760445"/>
            <a:ext cx="441960" cy="1524000"/>
          </a:xfrm>
          <a:prstGeom prst="rect">
            <a:avLst/>
          </a:prstGeom>
        </p:spPr>
      </p:pic>
      <p:pic>
        <p:nvPicPr>
          <p:cNvPr id="22"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757920" y="1861378"/>
            <a:ext cx="441960" cy="1524000"/>
          </a:xfrm>
          <a:prstGeom prst="rect">
            <a:avLst/>
          </a:prstGeom>
        </p:spPr>
      </p:pic>
      <p:pic>
        <p:nvPicPr>
          <p:cNvPr id="23"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132820" y="1895514"/>
            <a:ext cx="441960" cy="1524000"/>
          </a:xfrm>
          <a:prstGeom prst="rect">
            <a:avLst/>
          </a:prstGeom>
        </p:spPr>
      </p:pic>
      <p:pic>
        <p:nvPicPr>
          <p:cNvPr id="3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77257" y="6286500"/>
            <a:ext cx="6858000" cy="3673874"/>
          </a:xfrm>
          <a:prstGeom prst="rect">
            <a:avLst/>
          </a:prstGeom>
        </p:spPr>
      </p:pic>
      <p:sp>
        <p:nvSpPr>
          <p:cNvPr id="35" name="Rectangle 34"/>
          <p:cNvSpPr/>
          <p:nvPr/>
        </p:nvSpPr>
        <p:spPr>
          <a:xfrm>
            <a:off x="3923392" y="3092975"/>
            <a:ext cx="11697607" cy="2706895"/>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Theo em, nét văn hoá nào của cư dân cổ Phù Nam còn được lưu giữ trong đời sống của người Nam Bộ hiện nay?</a:t>
            </a:r>
            <a:endParaRPr lang="en-US" sz="5000" dirty="0">
              <a:latin typeface="Arial" panose="020B0604020202020204" pitchFamily="34" charset="0"/>
              <a:cs typeface="Arial" panose="020B0604020202020204" pitchFamily="34" charset="0"/>
            </a:endParaRPr>
          </a:p>
        </p:txBody>
      </p:sp>
      <p:sp>
        <p:nvSpPr>
          <p:cNvPr id="2" name="Rectangle 1"/>
          <p:cNvSpPr/>
          <p:nvPr/>
        </p:nvSpPr>
        <p:spPr>
          <a:xfrm>
            <a:off x="1988848" y="7124700"/>
            <a:ext cx="6224781"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ời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sống sống nước </a:t>
            </a:r>
            <a:endParaRPr lang="en-US" sz="5000" dirty="0">
              <a:latin typeface="Arial" panose="020B0604020202020204" pitchFamily="34" charset="0"/>
              <a:cs typeface="Arial" panose="020B0604020202020204" pitchFamily="34" charset="0"/>
            </a:endParaRPr>
          </a:p>
        </p:txBody>
      </p:sp>
      <p:pic>
        <p:nvPicPr>
          <p:cNvPr id="19"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8841371" y="6286500"/>
            <a:ext cx="6858000" cy="3673874"/>
          </a:xfrm>
          <a:prstGeom prst="rect">
            <a:avLst/>
          </a:prstGeom>
        </p:spPr>
      </p:pic>
      <p:sp>
        <p:nvSpPr>
          <p:cNvPr id="20" name="Rectangle 19"/>
          <p:cNvSpPr/>
          <p:nvPr/>
        </p:nvSpPr>
        <p:spPr>
          <a:xfrm>
            <a:off x="9165720" y="7093857"/>
            <a:ext cx="6551794" cy="861774"/>
          </a:xfrm>
          <a:prstGeom prst="rect">
            <a:avLst/>
          </a:prstGeom>
        </p:spPr>
        <p:txBody>
          <a:bodyPr wrap="none">
            <a:spAutoFit/>
          </a:bodyPr>
          <a:lstStyle/>
          <a:p>
            <a:r>
              <a:rPr lang="nl-NL" sz="5000" dirty="0" smtClean="0">
                <a:solidFill>
                  <a:srgbClr val="000000"/>
                </a:solidFill>
                <a:latin typeface="Arial" panose="020B0604020202020204" pitchFamily="34" charset="0"/>
                <a:cs typeface="Arial" panose="020B0604020202020204" pitchFamily="34" charset="0"/>
              </a:rPr>
              <a:t>Nông nghiệp lúa nước</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2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2"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smtClean="0">
                <a:solidFill>
                  <a:schemeClr val="accent3">
                    <a:lumMod val="50000"/>
                  </a:schemeClr>
                </a:solidFill>
                <a:latin typeface="Arial" panose="020B0604020202020204" pitchFamily="34" charset="0"/>
                <a:cs typeface="Arial" panose="020B0604020202020204" pitchFamily="34" charset="0"/>
              </a:rPr>
              <a:t>HƯỚNG DẪN VỀ NHÀ</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grpSp>
        <p:nvGrpSpPr>
          <p:cNvPr id="14" name="Group 2"/>
          <p:cNvGrpSpPr/>
          <p:nvPr/>
        </p:nvGrpSpPr>
        <p:grpSpPr>
          <a:xfrm>
            <a:off x="1535378" y="3906074"/>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2109283" y="4600162"/>
            <a:ext cx="9525001" cy="771109"/>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Làm bài tập Bài 20, Sách bài tập</a:t>
            </a:r>
            <a:endParaRPr lang="en-US" sz="5000" dirty="0">
              <a:solidFill>
                <a:srgbClr val="000000"/>
              </a:solidFill>
              <a:latin typeface="Arial" panose="020B0604020202020204" pitchFamily="34" charset="0"/>
              <a:cs typeface="Arial" panose="020B0604020202020204" pitchFamily="34" charset="0"/>
            </a:endParaRPr>
          </a:p>
        </p:txBody>
      </p:sp>
      <p:pic>
        <p:nvPicPr>
          <p:cNvPr id="19"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15295" y="4588923"/>
            <a:ext cx="1908601" cy="579521"/>
          </a:xfrm>
          <a:prstGeom prst="rect">
            <a:avLst/>
          </a:prstGeom>
        </p:spPr>
      </p:pic>
      <p:grpSp>
        <p:nvGrpSpPr>
          <p:cNvPr id="20" name="Group 2"/>
          <p:cNvGrpSpPr/>
          <p:nvPr/>
        </p:nvGrpSpPr>
        <p:grpSpPr>
          <a:xfrm>
            <a:off x="1627361" y="7200900"/>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13734" y="7754068"/>
            <a:ext cx="1908601" cy="579521"/>
          </a:xfrm>
          <a:prstGeom prst="rect">
            <a:avLst/>
          </a:prstGeom>
        </p:spPr>
      </p:pic>
      <p:sp>
        <p:nvSpPr>
          <p:cNvPr id="23" name="TextBox 16"/>
          <p:cNvSpPr txBox="1"/>
          <p:nvPr/>
        </p:nvSpPr>
        <p:spPr>
          <a:xfrm>
            <a:off x="1816407" y="7392589"/>
            <a:ext cx="10110751" cy="1667123"/>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Ôn tập lại các bài đã </a:t>
            </a:r>
          </a:p>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học trong học kì 2</a:t>
            </a:r>
            <a:endParaRPr lang="en-US" sz="5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5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564805"/>
          </a:xfrm>
          <a:prstGeom prst="rect">
            <a:avLst/>
          </a:prstGeom>
        </p:spPr>
        <p:txBody>
          <a:bodyPr wrap="square" lIns="0" tIns="0" rIns="0" bIns="0" rtlCol="0" anchor="t">
            <a:spAutoFit/>
          </a:bodyPr>
          <a:lstStyle/>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CẢM ƠN CÁC EM</a:t>
            </a:r>
          </a:p>
          <a:p>
            <a:pPr algn="ctr">
              <a:lnSpc>
                <a:spcPts val="10000"/>
              </a:lnSpc>
            </a:pPr>
            <a:r>
              <a:rPr lang="en-US" sz="7000" b="1" dirty="0" smtClean="0">
                <a:solidFill>
                  <a:srgbClr val="EFE9CE"/>
                </a:solidFill>
                <a:latin typeface="Arial" panose="020B0604020202020204" pitchFamily="34" charset="0"/>
                <a:cs typeface="Arial" panose="020B0604020202020204" pitchFamily="34" charset="0"/>
              </a:rPr>
              <a:t>ĐÃ LẮNG NGHE BÀI GIẢNG!</a:t>
            </a:r>
            <a:endParaRPr lang="en-US" sz="7000" b="1" dirty="0">
              <a:solidFill>
                <a:srgbClr val="EFE9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0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458" r="14458"/>
          <a:stretch>
            <a:fillRect/>
          </a:stretch>
        </p:blipFill>
        <p:spPr>
          <a:xfrm>
            <a:off x="14608629" y="9071"/>
            <a:ext cx="3657600" cy="10287000"/>
          </a:xfrm>
          <a:prstGeom prst="rect">
            <a:avLst/>
          </a:prstGeom>
        </p:spPr>
      </p:pic>
      <p:sp>
        <p:nvSpPr>
          <p:cNvPr id="3" name="TextBox 3"/>
          <p:cNvSpPr txBox="1"/>
          <p:nvPr/>
        </p:nvSpPr>
        <p:spPr>
          <a:xfrm>
            <a:off x="0" y="3390900"/>
            <a:ext cx="14608630" cy="1128514"/>
          </a:xfrm>
          <a:prstGeom prst="rect">
            <a:avLst/>
          </a:prstGeom>
        </p:spPr>
        <p:txBody>
          <a:bodyPr wrap="square" lIns="0" tIns="0" rIns="0" bIns="0" rtlCol="0" anchor="t">
            <a:spAutoFit/>
          </a:bodyPr>
          <a:lstStyle/>
          <a:p>
            <a:pPr algn="ctr">
              <a:lnSpc>
                <a:spcPts val="8800"/>
              </a:lnSpc>
            </a:pPr>
            <a:r>
              <a:rPr lang="en-US" sz="6500" b="1" dirty="0" smtClean="0">
                <a:solidFill>
                  <a:srgbClr val="3E602F"/>
                </a:solidFill>
                <a:latin typeface="Arial" panose="020B0604020202020204" pitchFamily="34" charset="0"/>
                <a:cs typeface="Arial" panose="020B0604020202020204" pitchFamily="34" charset="0"/>
              </a:rPr>
              <a:t>BÀI 21: VƯƠNG QUỐC CỔ PHÙ NAM</a:t>
            </a:r>
            <a:endParaRPr lang="en-US" sz="6500" b="1" dirty="0">
              <a:solidFill>
                <a:srgbClr val="3E602F"/>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3733800" y="4686300"/>
            <a:ext cx="6741380" cy="3429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4" name="AutoShape 4"/>
          <p:cNvSpPr/>
          <p:nvPr/>
        </p:nvSpPr>
        <p:spPr>
          <a:xfrm>
            <a:off x="1560058" y="5640570"/>
            <a:ext cx="7167562" cy="9525"/>
          </a:xfrm>
          <a:prstGeom prst="rect">
            <a:avLst/>
          </a:prstGeom>
          <a:solidFill>
            <a:srgbClr val="3E602F"/>
          </a:solidFill>
        </p:spPr>
      </p:sp>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smtClean="0">
                <a:solidFill>
                  <a:schemeClr val="accent3">
                    <a:lumMod val="50000"/>
                  </a:schemeClr>
                </a:solidFill>
                <a:latin typeface="Arial" panose="020B0604020202020204" pitchFamily="34" charset="0"/>
                <a:cs typeface="Arial" panose="020B0604020202020204" pitchFamily="34" charset="0"/>
              </a:rPr>
              <a:t>NỘI DUNG BÀI HỌC</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grpSp>
        <p:nvGrpSpPr>
          <p:cNvPr id="10" name="Group 2"/>
          <p:cNvGrpSpPr/>
          <p:nvPr/>
        </p:nvGrpSpPr>
        <p:grpSpPr>
          <a:xfrm>
            <a:off x="1560058" y="5624209"/>
            <a:ext cx="10591801" cy="1990346"/>
            <a:chOff x="0" y="0"/>
            <a:chExt cx="7660157" cy="1060682"/>
          </a:xfrm>
          <a:solidFill>
            <a:schemeClr val="accent3">
              <a:lumMod val="40000"/>
              <a:lumOff val="60000"/>
            </a:schemeClr>
          </a:solidFill>
        </p:grpSpPr>
        <p:sp>
          <p:nvSpPr>
            <p:cNvPr id="1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2" name="TextBox 16"/>
          <p:cNvSpPr txBox="1"/>
          <p:nvPr/>
        </p:nvSpPr>
        <p:spPr>
          <a:xfrm>
            <a:off x="2145808" y="3434447"/>
            <a:ext cx="9525001" cy="1667123"/>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Quá trình thành lập, phát triển và suy vong của Phù Nam</a:t>
            </a:r>
            <a:endParaRPr lang="en-US" sz="5000" dirty="0">
              <a:solidFill>
                <a:srgbClr val="000000"/>
              </a:solidFill>
              <a:latin typeface="Arial" panose="020B0604020202020204" pitchFamily="34" charset="0"/>
              <a:cs typeface="Arial" panose="020B0604020202020204" pitchFamily="34" charset="0"/>
            </a:endParaRPr>
          </a:p>
        </p:txBody>
      </p:sp>
      <p:grpSp>
        <p:nvGrpSpPr>
          <p:cNvPr id="14" name="Group 2"/>
          <p:cNvGrpSpPr/>
          <p:nvPr/>
        </p:nvGrpSpPr>
        <p:grpSpPr>
          <a:xfrm>
            <a:off x="1712458" y="3340159"/>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2298208" y="3586847"/>
            <a:ext cx="9525001" cy="1667123"/>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Quá trình thành lập, phát triển và suy vong của Phù Nam</a:t>
            </a:r>
            <a:endParaRPr lang="en-US" sz="5000" dirty="0">
              <a:solidFill>
                <a:srgbClr val="000000"/>
              </a:solidFill>
              <a:latin typeface="Arial" panose="020B0604020202020204" pitchFamily="34" charset="0"/>
              <a:cs typeface="Arial" panose="020B0604020202020204" pitchFamily="34" charset="0"/>
            </a:endParaRPr>
          </a:p>
        </p:txBody>
      </p:sp>
      <p:pic>
        <p:nvPicPr>
          <p:cNvPr id="17"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53569" y="6177377"/>
            <a:ext cx="1908601" cy="579521"/>
          </a:xfrm>
          <a:prstGeom prst="rect">
            <a:avLst/>
          </a:prstGeom>
        </p:spPr>
      </p:pic>
      <p:sp>
        <p:nvSpPr>
          <p:cNvPr id="18" name="TextBox 16"/>
          <p:cNvSpPr txBox="1"/>
          <p:nvPr/>
        </p:nvSpPr>
        <p:spPr>
          <a:xfrm>
            <a:off x="1831161" y="6200688"/>
            <a:ext cx="10110751" cy="833562"/>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Hoạt động kinh tế và tổ chức xã hội </a:t>
            </a:r>
            <a:endParaRPr lang="en-US" sz="5000" dirty="0">
              <a:solidFill>
                <a:srgbClr val="000000"/>
              </a:solidFill>
              <a:latin typeface="Arial" panose="020B0604020202020204" pitchFamily="34" charset="0"/>
              <a:cs typeface="Arial" panose="020B0604020202020204" pitchFamily="34" charset="0"/>
            </a:endParaRPr>
          </a:p>
        </p:txBody>
      </p:sp>
      <p:pic>
        <p:nvPicPr>
          <p:cNvPr id="19"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161785" y="4023008"/>
            <a:ext cx="1908601" cy="579521"/>
          </a:xfrm>
          <a:prstGeom prst="rect">
            <a:avLst/>
          </a:prstGeom>
        </p:spPr>
      </p:pic>
      <p:grpSp>
        <p:nvGrpSpPr>
          <p:cNvPr id="20" name="Group 2"/>
          <p:cNvGrpSpPr/>
          <p:nvPr/>
        </p:nvGrpSpPr>
        <p:grpSpPr>
          <a:xfrm>
            <a:off x="1560058" y="7944384"/>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35153" flipV="1">
            <a:off x="-53569" y="8497552"/>
            <a:ext cx="1908601" cy="579521"/>
          </a:xfrm>
          <a:prstGeom prst="rect">
            <a:avLst/>
          </a:prstGeom>
        </p:spPr>
      </p:pic>
      <p:sp>
        <p:nvSpPr>
          <p:cNvPr id="23" name="TextBox 16"/>
          <p:cNvSpPr txBox="1"/>
          <p:nvPr/>
        </p:nvSpPr>
        <p:spPr>
          <a:xfrm>
            <a:off x="1831161" y="8520863"/>
            <a:ext cx="10110751" cy="771109"/>
          </a:xfrm>
          <a:prstGeom prst="rect">
            <a:avLst/>
          </a:prstGeom>
        </p:spPr>
        <p:txBody>
          <a:bodyPr wrap="square" lIns="0" tIns="0" rIns="0" bIns="0" rtlCol="0" anchor="t">
            <a:spAutoFit/>
          </a:bodyPr>
          <a:lstStyle/>
          <a:p>
            <a:pPr algn="ctr">
              <a:lnSpc>
                <a:spcPts val="6500"/>
              </a:lnSpc>
            </a:pPr>
            <a:r>
              <a:rPr lang="en-US" sz="5000" dirty="0" smtClean="0">
                <a:solidFill>
                  <a:srgbClr val="000000"/>
                </a:solidFill>
                <a:latin typeface="Arial" panose="020B0604020202020204" pitchFamily="34" charset="0"/>
                <a:cs typeface="Arial" panose="020B0604020202020204" pitchFamily="34" charset="0"/>
              </a:rPr>
              <a:t>Một số thành tựu văn hóa</a:t>
            </a:r>
            <a:endParaRPr lang="en-US" sz="5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07172" y="-239442"/>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pic>
        <p:nvPicPr>
          <p:cNvPr id="6" name="Picture 6"/>
          <p:cNvPicPr>
            <a:picLocks noChangeAspect="1"/>
          </p:cNvPicPr>
          <p:nvPr/>
        </p:nvPicPr>
        <p:blipFill>
          <a:blip r:embed="rId4" cstate="print">
            <a:alphaModFix amt="3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980842"/>
            <a:ext cx="3287396" cy="2270837"/>
          </a:xfrm>
          <a:prstGeom prst="rect">
            <a:avLst/>
          </a:prstGeom>
        </p:spPr>
      </p:pic>
      <p:sp>
        <p:nvSpPr>
          <p:cNvPr id="7" name="TextBox 7"/>
          <p:cNvSpPr txBox="1"/>
          <p:nvPr/>
        </p:nvSpPr>
        <p:spPr>
          <a:xfrm>
            <a:off x="304800" y="1943968"/>
            <a:ext cx="17273827" cy="2128788"/>
          </a:xfrm>
          <a:prstGeom prst="rect">
            <a:avLst/>
          </a:prstGeom>
        </p:spPr>
        <p:txBody>
          <a:bodyPr wrap="square" lIns="0" tIns="0" rIns="0" bIns="0" rtlCol="0" anchor="t">
            <a:spAutoFit/>
          </a:bodyPr>
          <a:lstStyle/>
          <a:p>
            <a:pPr algn="ctr">
              <a:lnSpc>
                <a:spcPts val="8307"/>
              </a:lnSpc>
            </a:pPr>
            <a:r>
              <a:rPr lang="en-US" sz="6000" b="1" dirty="0" smtClean="0">
                <a:solidFill>
                  <a:srgbClr val="2B2A2A"/>
                </a:solidFill>
                <a:latin typeface="Arial" panose="020B0604020202020204" pitchFamily="34" charset="0"/>
                <a:cs typeface="Arial" panose="020B0604020202020204" pitchFamily="34" charset="0"/>
              </a:rPr>
              <a:t>I. QUÁ TRÌNH THÀNH LẬP, PHÁT TRIỂN VÀ SUY VONG CỦA VƯƠNG QUỐC PHÙ NAM</a:t>
            </a:r>
            <a:endParaRPr lang="en-US" sz="6000" b="1" dirty="0">
              <a:solidFill>
                <a:srgbClr val="2B2A2A"/>
              </a:solidFill>
              <a:latin typeface="Arial" panose="020B0604020202020204" pitchFamily="34" charset="0"/>
              <a:cs typeface="Arial" panose="020B0604020202020204" pitchFamily="34" charset="0"/>
            </a:endParaRPr>
          </a:p>
        </p:txBody>
      </p:sp>
      <p:sp>
        <p:nvSpPr>
          <p:cNvPr id="10" name="Rectangle 9"/>
          <p:cNvSpPr/>
          <p:nvPr/>
        </p:nvSpPr>
        <p:spPr>
          <a:xfrm>
            <a:off x="1828800" y="4471963"/>
            <a:ext cx="14009013" cy="4708981"/>
          </a:xfrm>
          <a:prstGeom prst="rect">
            <a:avLst/>
          </a:prstGeom>
        </p:spPr>
        <p:txBody>
          <a:bodyPr wrap="square">
            <a:spAutoFit/>
          </a:bodyPr>
          <a:lstStyle/>
          <a:p>
            <a:pPr marL="685800" indent="-685800" algn="just">
              <a:lnSpc>
                <a:spcPts val="7200"/>
              </a:lnSpc>
              <a:buFont typeface="Arial" panose="020B0604020202020204" pitchFamily="34" charset="0"/>
              <a:buChar char="•"/>
            </a:pP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Địa bàn chủ yếu của vương quốc cổ Phù Nam thuộc Nam Bộ Việt Nam ngày nay. </a:t>
            </a:r>
          </a:p>
          <a:p>
            <a:pPr marL="685800" indent="-685800" algn="just">
              <a:lnSpc>
                <a:spcPts val="7200"/>
              </a:lnSpc>
              <a:buFont typeface="Arial" panose="020B0604020202020204" pitchFamily="34" charset="0"/>
              <a:buChar char="•"/>
            </a:pPr>
            <a:r>
              <a:rPr lang="nl-NL" sz="5000"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Phần </a:t>
            </a: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lớn vùng đất này thường bị ngập vào mùa mưa khi nước sông Mê Công dâng lên và bị xâm nhập mặn từ biển vào mùa khô.</a:t>
            </a:r>
            <a:endParaRPr lang="en-US" sz="5000"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0"/>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1112">
            <a:off x="4827721" y="175643"/>
            <a:ext cx="9805416" cy="4704659"/>
          </a:xfrm>
          <a:prstGeom prst="rect">
            <a:avLst/>
          </a:prstGeom>
        </p:spPr>
      </p:pic>
      <p:sp>
        <p:nvSpPr>
          <p:cNvPr id="7" name="Rectangle 6"/>
          <p:cNvSpPr/>
          <p:nvPr/>
        </p:nvSpPr>
        <p:spPr>
          <a:xfrm>
            <a:off x="2681928" y="4478869"/>
            <a:ext cx="14097001" cy="4708981"/>
          </a:xfrm>
          <a:prstGeom prst="rect">
            <a:avLst/>
          </a:prstGeom>
        </p:spPr>
        <p:txBody>
          <a:bodyPr wrap="square">
            <a:spAutoFit/>
          </a:bodyPr>
          <a:lstStyle/>
          <a:p>
            <a:pPr algn="just">
              <a:lnSpc>
                <a:spcPts val="72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Vương quốc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cổ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Phù Nam ra đời vào khoảng thế kỉ I, gắn với các thành thị nối với nhau thông qua hệ thống kênh rạch chằng chịt đổ ra biển, trong đó thương cảng ở vị trí di chỉ Óc Eo (thuộc An Giang ngày nay) là quan trọng hơn cả.</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5715000" y="1328431"/>
            <a:ext cx="8534709" cy="1887696"/>
          </a:xfrm>
          <a:prstGeom prst="rect">
            <a:avLst/>
          </a:prstGeom>
        </p:spPr>
        <p:txBody>
          <a:bodyPr wrap="none">
            <a:spAutoFit/>
          </a:bodyPr>
          <a:lstStyle/>
          <a:p>
            <a:pPr algn="ctr">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Vương quốc cổ Phù Nam </a:t>
            </a:r>
            <a:endPar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ra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đời vào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vào thời gian nào?</a:t>
            </a:r>
            <a:endParaRPr lang="en-US"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a:stretch>
            <a:fillRect/>
          </a:stretch>
        </p:blipFill>
        <p:spPr>
          <a:xfrm rot="5718379">
            <a:off x="11374845" y="-4997135"/>
            <a:ext cx="4448708" cy="11443623"/>
          </a:xfrm>
          <a:prstGeom prst="rect">
            <a:avLst/>
          </a:prstGeom>
        </p:spPr>
      </p:pic>
      <p:pic>
        <p:nvPicPr>
          <p:cNvPr id="3074" name="Picture 2" descr="Di Chỉ Óc Eo,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99787"/>
            <a:ext cx="81534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Du Lịch An Giang – Di Chỉ Óc Eo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1399787"/>
            <a:ext cx="74676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33400" y="8724900"/>
            <a:ext cx="16002000" cy="784830"/>
          </a:xfrm>
          <a:prstGeom prst="rect">
            <a:avLst/>
          </a:prstGeom>
        </p:spPr>
        <p:txBody>
          <a:bodyPr wrap="square">
            <a:spAutoFit/>
          </a:bodyPr>
          <a:lstStyle/>
          <a:p>
            <a:pPr algn="ctr"/>
            <a:r>
              <a:rPr lang="nl-NL" sz="4500" b="1" dirty="0" smtClean="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Di </a:t>
            </a:r>
            <a:r>
              <a:rPr lang="nl-NL" sz="45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chỉ Óc Eo (thuộc An Giang ngày nay)</a:t>
            </a:r>
            <a:endParaRPr lang="en-US" sz="45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wipe(down)">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9818034" y="0"/>
            <a:ext cx="8469966" cy="10287000"/>
          </a:xfrm>
          <a:prstGeom prst="rect">
            <a:avLst/>
          </a:prstGeom>
          <a:solidFill>
            <a:srgbClr val="CBE4BD"/>
          </a:solidFill>
        </p:spPr>
      </p:sp>
      <p:pic>
        <p:nvPicPr>
          <p:cNvPr id="19" name="Picture 18"/>
          <p:cNvPicPr>
            <a:picLocks noChangeAspect="1"/>
          </p:cNvPicPr>
          <p:nvPr/>
        </p:nvPicPr>
        <p:blipFill>
          <a:blip r:embed="rId2"/>
          <a:stretch>
            <a:fillRect/>
          </a:stretch>
        </p:blipFill>
        <p:spPr>
          <a:xfrm>
            <a:off x="9976317" y="266700"/>
            <a:ext cx="8153400" cy="9753600"/>
          </a:xfrm>
          <a:prstGeom prst="rect">
            <a:avLst/>
          </a:prstGeom>
          <a:ln>
            <a:noFill/>
          </a:ln>
          <a:effectLst>
            <a:softEdge rad="112500"/>
          </a:effectLst>
        </p:spPr>
      </p:pic>
      <p:sp>
        <p:nvSpPr>
          <p:cNvPr id="20" name="Rectangle 19"/>
          <p:cNvSpPr/>
          <p:nvPr/>
        </p:nvSpPr>
        <p:spPr>
          <a:xfrm>
            <a:off x="381000" y="3848100"/>
            <a:ext cx="9144000" cy="1759456"/>
          </a:xfrm>
          <a:prstGeom prst="rect">
            <a:avLst/>
          </a:prstGeom>
        </p:spPr>
        <p:txBody>
          <a:bodyPr wrap="square">
            <a:spAutoFit/>
          </a:bodyPr>
          <a:lstStyle/>
          <a:p>
            <a:pPr algn="just">
              <a:lnSpc>
                <a:spcPts val="6500"/>
              </a:lnSpc>
              <a:spcBef>
                <a:spcPts val="800"/>
              </a:spcBef>
              <a:spcAft>
                <a:spcPts val="800"/>
              </a:spcAft>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Xác định hệ thống thành thị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1328</Words>
  <Application>Microsoft Office PowerPoint</Application>
  <PresentationFormat>Custom</PresentationFormat>
  <Paragraphs>124</Paragraphs>
  <Slides>38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Arial</vt:lpstr>
      <vt:lpstr>Abys</vt:lpstr>
      <vt:lpstr>Montserrat Semi-Bold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Admin</cp:lastModifiedBy>
  <cp:revision>38</cp:revision>
  <dcterms:created xsi:type="dcterms:W3CDTF">2006-08-16T00:00:00Z</dcterms:created>
  <dcterms:modified xsi:type="dcterms:W3CDTF">2023-02-22T01:47:26Z</dcterms:modified>
  <dc:identifier>DAEpSo3H7qc</dc:identifier>
</cp:coreProperties>
</file>